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9" r:id="rId1"/>
    <p:sldMasterId id="2147484083" r:id="rId2"/>
    <p:sldMasterId id="2147484093" r:id="rId3"/>
    <p:sldMasterId id="2147484107" r:id="rId4"/>
  </p:sldMasterIdLst>
  <p:notesMasterIdLst>
    <p:notesMasterId r:id="rId43"/>
  </p:notesMasterIdLst>
  <p:handoutMasterIdLst>
    <p:handoutMasterId r:id="rId44"/>
  </p:handoutMasterIdLst>
  <p:sldIdLst>
    <p:sldId id="256" r:id="rId5"/>
    <p:sldId id="428" r:id="rId6"/>
    <p:sldId id="385" r:id="rId7"/>
    <p:sldId id="438" r:id="rId8"/>
    <p:sldId id="420" r:id="rId9"/>
    <p:sldId id="393" r:id="rId10"/>
    <p:sldId id="425" r:id="rId11"/>
    <p:sldId id="390" r:id="rId12"/>
    <p:sldId id="405" r:id="rId13"/>
    <p:sldId id="426" r:id="rId14"/>
    <p:sldId id="439" r:id="rId15"/>
    <p:sldId id="395" r:id="rId16"/>
    <p:sldId id="396" r:id="rId17"/>
    <p:sldId id="406" r:id="rId18"/>
    <p:sldId id="440" r:id="rId19"/>
    <p:sldId id="435" r:id="rId20"/>
    <p:sldId id="441" r:id="rId21"/>
    <p:sldId id="397" r:id="rId22"/>
    <p:sldId id="443" r:id="rId23"/>
    <p:sldId id="442" r:id="rId24"/>
    <p:sldId id="379" r:id="rId25"/>
    <p:sldId id="410" r:id="rId26"/>
    <p:sldId id="416" r:id="rId27"/>
    <p:sldId id="419" r:id="rId28"/>
    <p:sldId id="414" r:id="rId29"/>
    <p:sldId id="400" r:id="rId30"/>
    <p:sldId id="429" r:id="rId31"/>
    <p:sldId id="401" r:id="rId32"/>
    <p:sldId id="430" r:id="rId33"/>
    <p:sldId id="431" r:id="rId34"/>
    <p:sldId id="432" r:id="rId35"/>
    <p:sldId id="433" r:id="rId36"/>
    <p:sldId id="448" r:id="rId37"/>
    <p:sldId id="434" r:id="rId38"/>
    <p:sldId id="444" r:id="rId39"/>
    <p:sldId id="445" r:id="rId40"/>
    <p:sldId id="446" r:id="rId41"/>
    <p:sldId id="44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y Louise Stoney" initials="MLS" lastIdx="1" clrIdx="0"/>
  <p:cmAuthor id="1" name=" Anne Mitchell" initials="AW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36" autoAdjust="0"/>
  </p:normalViewPr>
  <p:slideViewPr>
    <p:cSldViewPr>
      <p:cViewPr>
        <p:scale>
          <a:sx n="75" d="100"/>
          <a:sy n="75" d="100"/>
        </p:scale>
        <p:origin x="-185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260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commentAuthors" Target="commentAuthors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bbie:Documents:Louisiana%202012:cost%20model:LA%20CostModel-center-10-2-12%20with%20COC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Data\CLIENT\OE\OE11%20William%20Penn%202010-2011\Anne%20Mitchell%20work\SharedServicesRev&amp;Exp_PA2010_7_30%20jw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bbie:Documents:Anne%20Mitchell%20cost%20of%20quality:MA_QRIS_Center_Model2012-03-29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bbie:Dropbox:WKKF-LA%20Grant%20-%20Shared%20Files:Mitchell%20Model:LA%20Cost%20Model-10-24-12%20with%20cos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bbie:Documents:Detroit:Cost%20Model:MI%20cost%20model%2011-26-12-corrected%20NP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bbie:Documents:Louisiana%202012:cost%20model:LA%20CostModel-center-10-2-12%20with%20CO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Net</a:t>
            </a:r>
            <a:r>
              <a:rPr lang="en-US" baseline="0"/>
              <a:t> Revenue - Intensive Focus on Iron Triangle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Scenarios!$B$80</c:f>
              <c:strCache>
                <c:ptCount val="1"/>
                <c:pt idx="0">
                  <c:v>Net Rev After SRTC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Scenarios!$A$81:$A$85</c:f>
              <c:strCache>
                <c:ptCount val="5"/>
                <c:pt idx="0">
                  <c:v>Regulated</c:v>
                </c:pt>
                <c:pt idx="1">
                  <c:v>Star 2</c:v>
                </c:pt>
                <c:pt idx="2">
                  <c:v>Star 3</c:v>
                </c:pt>
                <c:pt idx="3">
                  <c:v>Star 4</c:v>
                </c:pt>
                <c:pt idx="4">
                  <c:v>Star 5</c:v>
                </c:pt>
              </c:strCache>
            </c:strRef>
          </c:cat>
          <c:val>
            <c:numRef>
              <c:f>Scenarios!$B$81:$B$85</c:f>
              <c:numCache>
                <c:formatCode>"$"#,##0_);[Red]\("$"#,##0\)</c:formatCode>
                <c:ptCount val="5"/>
                <c:pt idx="0">
                  <c:v>-67957.42499999999</c:v>
                </c:pt>
                <c:pt idx="1">
                  <c:v>-51080.51442307692</c:v>
                </c:pt>
                <c:pt idx="2">
                  <c:v>-88578.98076923082</c:v>
                </c:pt>
                <c:pt idx="3">
                  <c:v>-95277.13637820517</c:v>
                </c:pt>
                <c:pt idx="4">
                  <c:v>-185813.503846154</c:v>
                </c:pt>
              </c:numCache>
            </c:numRef>
          </c:val>
        </c:ser>
        <c:ser>
          <c:idx val="1"/>
          <c:order val="1"/>
          <c:tx>
            <c:strRef>
              <c:f>Scenarios!$C$80</c:f>
              <c:strCache>
                <c:ptCount val="1"/>
                <c:pt idx="0">
                  <c:v>Net Rev - Better $ Mgmt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cat>
            <c:strRef>
              <c:f>Scenarios!$A$81:$A$85</c:f>
              <c:strCache>
                <c:ptCount val="5"/>
                <c:pt idx="0">
                  <c:v>Regulated</c:v>
                </c:pt>
                <c:pt idx="1">
                  <c:v>Star 2</c:v>
                </c:pt>
                <c:pt idx="2">
                  <c:v>Star 3</c:v>
                </c:pt>
                <c:pt idx="3">
                  <c:v>Star 4</c:v>
                </c:pt>
                <c:pt idx="4">
                  <c:v>Star 5</c:v>
                </c:pt>
              </c:strCache>
            </c:strRef>
          </c:cat>
          <c:val>
            <c:numRef>
              <c:f>Scenarios!$C$81:$C$85</c:f>
              <c:numCache>
                <c:formatCode>"$"#,##0_);[Red]\("$"#,##0\)</c:formatCode>
                <c:ptCount val="5"/>
                <c:pt idx="0">
                  <c:v>44027.45000000001</c:v>
                </c:pt>
                <c:pt idx="1">
                  <c:v>64353.39711538462</c:v>
                </c:pt>
                <c:pt idx="2">
                  <c:v>22837.30384615381</c:v>
                </c:pt>
                <c:pt idx="3">
                  <c:v>28828.33189102558</c:v>
                </c:pt>
                <c:pt idx="4">
                  <c:v>-80300.5807692308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086459160"/>
        <c:axId val="2086462040"/>
      </c:barChart>
      <c:catAx>
        <c:axId val="20864591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 i="0"/>
            </a:pPr>
            <a:endParaRPr lang="en-US"/>
          </a:p>
        </c:txPr>
        <c:crossAx val="2086462040"/>
        <c:crosses val="autoZero"/>
        <c:auto val="1"/>
        <c:lblAlgn val="ctr"/>
        <c:lblOffset val="100"/>
        <c:noMultiLvlLbl val="0"/>
      </c:catAx>
      <c:valAx>
        <c:axId val="2086462040"/>
        <c:scaling>
          <c:orientation val="minMax"/>
          <c:min val="-200000.0"/>
        </c:scaling>
        <c:delete val="0"/>
        <c:axPos val="l"/>
        <c:majorGridlines/>
        <c:numFmt formatCode="&quot;$&quot;#,##0_);[Red]\(&quot;$&quot;#,##0\)" sourceLinked="1"/>
        <c:majorTickMark val="none"/>
        <c:minorTickMark val="none"/>
        <c:tickLblPos val="nextTo"/>
        <c:spPr>
          <a:ln w="9525">
            <a:noFill/>
          </a:ln>
        </c:spPr>
        <c:crossAx val="20864591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en-US" sz="3600" b="0" i="0" dirty="0">
                <a:solidFill>
                  <a:srgbClr val="BD3217"/>
                </a:solidFill>
              </a:rPr>
              <a:t>Impact</a:t>
            </a:r>
            <a:r>
              <a:rPr lang="en-US" sz="3600" b="0" i="0" baseline="0" dirty="0">
                <a:solidFill>
                  <a:srgbClr val="BD3217"/>
                </a:solidFill>
              </a:rPr>
              <a:t> </a:t>
            </a:r>
            <a:r>
              <a:rPr lang="en-US" sz="3600" b="0" i="0" baseline="0" dirty="0" smtClean="0">
                <a:solidFill>
                  <a:srgbClr val="BD3217"/>
                </a:solidFill>
              </a:rPr>
              <a:t>of </a:t>
            </a:r>
            <a:r>
              <a:rPr lang="en-US" sz="3600" b="0" i="0" baseline="0" dirty="0">
                <a:solidFill>
                  <a:srgbClr val="BD3217"/>
                </a:solidFill>
              </a:rPr>
              <a:t>Increasing Enrollment on Net </a:t>
            </a:r>
            <a:r>
              <a:rPr lang="en-US" sz="3600" b="0" i="0" baseline="0" dirty="0" smtClean="0">
                <a:solidFill>
                  <a:srgbClr val="BD3217"/>
                </a:solidFill>
              </a:rPr>
              <a:t>Income </a:t>
            </a:r>
            <a:endParaRPr lang="en-US" sz="3600" b="0" i="0" dirty="0">
              <a:solidFill>
                <a:srgbClr val="BD3217"/>
              </a:solidFill>
            </a:endParaRPr>
          </a:p>
        </c:rich>
      </c:tx>
      <c:layout>
        <c:manualLayout>
          <c:xMode val="edge"/>
          <c:yMode val="edge"/>
          <c:x val="0.15786076201102"/>
          <c:y val="0.0484291201375845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Star 1</c:v>
          </c:tx>
          <c:xVal>
            <c:numRef>
              <c:f>Variables!$J$16:$J$20</c:f>
              <c:numCache>
                <c:formatCode>0.0%</c:formatCode>
                <c:ptCount val="5"/>
                <c:pt idx="0">
                  <c:v>0.850000000000001</c:v>
                </c:pt>
                <c:pt idx="1">
                  <c:v>0.875000000000001</c:v>
                </c:pt>
                <c:pt idx="2">
                  <c:v>0.9</c:v>
                </c:pt>
                <c:pt idx="3">
                  <c:v>0.925</c:v>
                </c:pt>
                <c:pt idx="4">
                  <c:v>0.950000000000001</c:v>
                </c:pt>
              </c:numCache>
            </c:numRef>
          </c:xVal>
          <c:yVal>
            <c:numRef>
              <c:f>Variables!$K$16:$K$20</c:f>
              <c:numCache>
                <c:formatCode>"$"#,##0_);[Red]\("$"#,##0\)</c:formatCode>
                <c:ptCount val="5"/>
                <c:pt idx="0">
                  <c:v>2468.584499999989</c:v>
                </c:pt>
                <c:pt idx="1">
                  <c:v>19025.69550000002</c:v>
                </c:pt>
                <c:pt idx="2">
                  <c:v>35582.80650000001</c:v>
                </c:pt>
                <c:pt idx="3">
                  <c:v>52139.9175</c:v>
                </c:pt>
                <c:pt idx="4">
                  <c:v>68697.02849999995</c:v>
                </c:pt>
              </c:numCache>
            </c:numRef>
          </c:yVal>
          <c:smooth val="1"/>
        </c:ser>
        <c:ser>
          <c:idx val="1"/>
          <c:order val="1"/>
          <c:tx>
            <c:v>Star 2</c:v>
          </c:tx>
          <c:xVal>
            <c:numRef>
              <c:f>Variables!$J$16:$J$20</c:f>
              <c:numCache>
                <c:formatCode>0.0%</c:formatCode>
                <c:ptCount val="5"/>
                <c:pt idx="0">
                  <c:v>0.850000000000001</c:v>
                </c:pt>
                <c:pt idx="1">
                  <c:v>0.875000000000001</c:v>
                </c:pt>
                <c:pt idx="2">
                  <c:v>0.9</c:v>
                </c:pt>
                <c:pt idx="3">
                  <c:v>0.925</c:v>
                </c:pt>
                <c:pt idx="4">
                  <c:v>0.950000000000001</c:v>
                </c:pt>
              </c:numCache>
            </c:numRef>
          </c:xVal>
          <c:yVal>
            <c:numRef>
              <c:f>Variables!$L$16:$L$20</c:f>
              <c:numCache>
                <c:formatCode>"$"#,##0_);[Red]\("$"#,##0\)</c:formatCode>
                <c:ptCount val="5"/>
                <c:pt idx="0">
                  <c:v>-10148.19125000003</c:v>
                </c:pt>
                <c:pt idx="1">
                  <c:v>6851.807250000071</c:v>
                </c:pt>
                <c:pt idx="2">
                  <c:v>23851.80575000006</c:v>
                </c:pt>
                <c:pt idx="3">
                  <c:v>40851.8042500001</c:v>
                </c:pt>
                <c:pt idx="4">
                  <c:v>57851.80275000003</c:v>
                </c:pt>
              </c:numCache>
            </c:numRef>
          </c:yVal>
          <c:smooth val="1"/>
        </c:ser>
        <c:ser>
          <c:idx val="2"/>
          <c:order val="2"/>
          <c:tx>
            <c:v>Star 3</c:v>
          </c:tx>
          <c:xVal>
            <c:numRef>
              <c:f>Variables!$J$16:$J$20</c:f>
              <c:numCache>
                <c:formatCode>0.0%</c:formatCode>
                <c:ptCount val="5"/>
                <c:pt idx="0">
                  <c:v>0.850000000000001</c:v>
                </c:pt>
                <c:pt idx="1">
                  <c:v>0.875000000000001</c:v>
                </c:pt>
                <c:pt idx="2">
                  <c:v>0.9</c:v>
                </c:pt>
                <c:pt idx="3">
                  <c:v>0.925</c:v>
                </c:pt>
                <c:pt idx="4">
                  <c:v>0.950000000000001</c:v>
                </c:pt>
              </c:numCache>
            </c:numRef>
          </c:xVal>
          <c:yVal>
            <c:numRef>
              <c:f>Variables!$M$16:$M$20</c:f>
              <c:numCache>
                <c:formatCode>"$"#,##0_);[Red]\("$"#,##0\)</c:formatCode>
                <c:ptCount val="5"/>
                <c:pt idx="0">
                  <c:v>-25931.19723750008</c:v>
                </c:pt>
                <c:pt idx="1">
                  <c:v>-8127.136237500004</c:v>
                </c:pt>
                <c:pt idx="2">
                  <c:v>9676.924762499998</c:v>
                </c:pt>
                <c:pt idx="3">
                  <c:v>27480.98576249997</c:v>
                </c:pt>
                <c:pt idx="4">
                  <c:v>45285.0467625</c:v>
                </c:pt>
              </c:numCache>
            </c:numRef>
          </c:yVal>
          <c:smooth val="1"/>
        </c:ser>
        <c:ser>
          <c:idx val="3"/>
          <c:order val="3"/>
          <c:tx>
            <c:v>Star 4</c:v>
          </c:tx>
          <c:xVal>
            <c:numRef>
              <c:f>Variables!$J$16:$J$20</c:f>
              <c:numCache>
                <c:formatCode>0.0%</c:formatCode>
                <c:ptCount val="5"/>
                <c:pt idx="0">
                  <c:v>0.850000000000001</c:v>
                </c:pt>
                <c:pt idx="1">
                  <c:v>0.875000000000001</c:v>
                </c:pt>
                <c:pt idx="2">
                  <c:v>0.9</c:v>
                </c:pt>
                <c:pt idx="3">
                  <c:v>0.925</c:v>
                </c:pt>
                <c:pt idx="4">
                  <c:v>0.950000000000001</c:v>
                </c:pt>
              </c:numCache>
            </c:numRef>
          </c:xVal>
          <c:yVal>
            <c:numRef>
              <c:f>Variables!$N$16:$N$20</c:f>
              <c:numCache>
                <c:formatCode>"$"#,##0_);[Red]\("$"#,##0\)</c:formatCode>
                <c:ptCount val="5"/>
                <c:pt idx="0">
                  <c:v>-65709.14099875</c:v>
                </c:pt>
                <c:pt idx="1">
                  <c:v>-47630.52999874996</c:v>
                </c:pt>
                <c:pt idx="2">
                  <c:v>-29551.91899875006</c:v>
                </c:pt>
                <c:pt idx="3">
                  <c:v>-11473.30799875</c:v>
                </c:pt>
                <c:pt idx="4">
                  <c:v>6605.303001249908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7055320"/>
        <c:axId val="2087058520"/>
      </c:scatterChart>
      <c:valAx>
        <c:axId val="2087055320"/>
        <c:scaling>
          <c:orientation val="minMax"/>
        </c:scaling>
        <c:delete val="0"/>
        <c:axPos val="b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600" b="1" i="0"/>
            </a:pPr>
            <a:endParaRPr lang="en-US"/>
          </a:p>
        </c:txPr>
        <c:crossAx val="2087058520"/>
        <c:crosses val="autoZero"/>
        <c:crossBetween val="midCat"/>
      </c:valAx>
      <c:valAx>
        <c:axId val="2087058520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out"/>
        <c:minorTickMark val="none"/>
        <c:tickLblPos val="nextTo"/>
        <c:txPr>
          <a:bodyPr/>
          <a:lstStyle/>
          <a:p>
            <a:pPr>
              <a:defRPr sz="1800" b="1" i="0"/>
            </a:pPr>
            <a:endParaRPr lang="en-US"/>
          </a:p>
        </c:txPr>
        <c:crossAx val="2087055320"/>
        <c:crosses val="autoZero"/>
        <c:crossBetween val="midCat"/>
      </c:valAx>
      <c:spPr>
        <a:solidFill>
          <a:schemeClr val="bg1"/>
        </a:solidFill>
      </c:spPr>
    </c:plotArea>
    <c:legend>
      <c:legendPos val="r"/>
      <c:layout/>
      <c:overlay val="0"/>
      <c:txPr>
        <a:bodyPr/>
        <a:lstStyle/>
        <a:p>
          <a:pPr>
            <a:defRPr sz="1200" b="1" i="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Cost per Child</a:t>
            </a:r>
          </a:p>
          <a:p>
            <a:pPr>
              <a:defRPr/>
            </a:pPr>
            <a:r>
              <a:rPr lang="en-US" sz="1600" dirty="0"/>
              <a:t>State 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Variables!$B$58:$B$61</c:f>
              <c:strCache>
                <c:ptCount val="4"/>
                <c:pt idx="0">
                  <c:v>Star 1</c:v>
                </c:pt>
                <c:pt idx="1">
                  <c:v>Star 2</c:v>
                </c:pt>
                <c:pt idx="2">
                  <c:v>Star 3</c:v>
                </c:pt>
                <c:pt idx="3">
                  <c:v>Star 4</c:v>
                </c:pt>
              </c:strCache>
            </c:strRef>
          </c:cat>
          <c:val>
            <c:numRef>
              <c:f>Variables!$C$58:$C$61</c:f>
              <c:numCache>
                <c:formatCode>"$"#,##0_);[Red]\("$"#,##0\)</c:formatCode>
                <c:ptCount val="4"/>
                <c:pt idx="0">
                  <c:v>7190.737864634147</c:v>
                </c:pt>
                <c:pt idx="1">
                  <c:v>7876.5715</c:v>
                </c:pt>
                <c:pt idx="2">
                  <c:v>8766.165361585367</c:v>
                </c:pt>
                <c:pt idx="3">
                  <c:v>10645.45697439024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4610584"/>
        <c:axId val="2114613560"/>
      </c:barChart>
      <c:catAx>
        <c:axId val="2114610584"/>
        <c:scaling>
          <c:orientation val="minMax"/>
        </c:scaling>
        <c:delete val="0"/>
        <c:axPos val="b"/>
        <c:majorTickMark val="out"/>
        <c:minorTickMark val="none"/>
        <c:tickLblPos val="nextTo"/>
        <c:crossAx val="2114613560"/>
        <c:crosses val="autoZero"/>
        <c:auto val="1"/>
        <c:lblAlgn val="ctr"/>
        <c:lblOffset val="100"/>
        <c:noMultiLvlLbl val="0"/>
      </c:catAx>
      <c:valAx>
        <c:axId val="2114613560"/>
        <c:scaling>
          <c:orientation val="minMax"/>
          <c:max val="11000.0"/>
          <c:min val="4000.0"/>
        </c:scaling>
        <c:delete val="1"/>
        <c:axPos val="l"/>
        <c:numFmt formatCode="&quot;$&quot;#,##0_);[Red]\(&quot;$&quot;#,##0\)" sourceLinked="1"/>
        <c:majorTickMark val="none"/>
        <c:minorTickMark val="none"/>
        <c:tickLblPos val="nextTo"/>
        <c:crossAx val="2114610584"/>
        <c:crosses val="autoZero"/>
        <c:crossBetween val="between"/>
        <c:majorUnit val="500.0"/>
        <c:minorUnit val="100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Cost per </a:t>
            </a:r>
            <a:r>
              <a:rPr lang="en-US" dirty="0"/>
              <a:t>Child</a:t>
            </a:r>
          </a:p>
          <a:p>
            <a:pPr>
              <a:defRPr/>
            </a:pPr>
            <a:r>
              <a:rPr lang="en-US" sz="1400" dirty="0" smtClean="0"/>
              <a:t>State B</a:t>
            </a:r>
            <a:endParaRPr lang="en-US" sz="1400" dirty="0"/>
          </a:p>
        </c:rich>
      </c:tx>
      <c:layout>
        <c:manualLayout>
          <c:xMode val="edge"/>
          <c:yMode val="edge"/>
          <c:x val="0.383038507172905"/>
          <c:y val="0.065573770491803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"Cost per Child (Base Case)"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Variables!$G$79:$G$83</c:f>
              <c:strCache>
                <c:ptCount val="5"/>
                <c:pt idx="0">
                  <c:v>Regulated</c:v>
                </c:pt>
                <c:pt idx="1">
                  <c:v>Star 2</c:v>
                </c:pt>
                <c:pt idx="2">
                  <c:v>Star 3</c:v>
                </c:pt>
                <c:pt idx="3">
                  <c:v>Star 4</c:v>
                </c:pt>
                <c:pt idx="4">
                  <c:v>Star 5</c:v>
                </c:pt>
              </c:strCache>
            </c:strRef>
          </c:cat>
          <c:val>
            <c:numRef>
              <c:f>Variables!$H$79:$H$83</c:f>
              <c:numCache>
                <c:formatCode>"$"#,##0_);[Red]\("$"#,##0\)</c:formatCode>
                <c:ptCount val="5"/>
                <c:pt idx="0">
                  <c:v>5212.420744680851</c:v>
                </c:pt>
                <c:pt idx="1">
                  <c:v>5344.760106382978</c:v>
                </c:pt>
                <c:pt idx="2">
                  <c:v>6884.982236842106</c:v>
                </c:pt>
                <c:pt idx="3">
                  <c:v>7641.821710526315</c:v>
                </c:pt>
                <c:pt idx="4">
                  <c:v>9450.052343749991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0339176"/>
        <c:axId val="2100342152"/>
      </c:barChart>
      <c:catAx>
        <c:axId val="2100339176"/>
        <c:scaling>
          <c:orientation val="minMax"/>
        </c:scaling>
        <c:delete val="0"/>
        <c:axPos val="b"/>
        <c:majorTickMark val="out"/>
        <c:minorTickMark val="none"/>
        <c:tickLblPos val="nextTo"/>
        <c:crossAx val="2100342152"/>
        <c:crosses val="autoZero"/>
        <c:auto val="1"/>
        <c:lblAlgn val="ctr"/>
        <c:lblOffset val="100"/>
        <c:noMultiLvlLbl val="0"/>
      </c:catAx>
      <c:valAx>
        <c:axId val="2100342152"/>
        <c:scaling>
          <c:orientation val="minMax"/>
          <c:max val="11000.0"/>
          <c:min val="4000.0"/>
        </c:scaling>
        <c:delete val="1"/>
        <c:axPos val="l"/>
        <c:numFmt formatCode="&quot;$&quot;#,##0_);[Red]\(&quot;$&quot;#,##0\)" sourceLinked="1"/>
        <c:majorTickMark val="none"/>
        <c:minorTickMark val="none"/>
        <c:tickLblPos val="nextTo"/>
        <c:crossAx val="2100339176"/>
        <c:crosses val="autoZero"/>
        <c:crossBetween val="between"/>
        <c:majorUnit val="500.0"/>
        <c:minorUnit val="100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Cost per </a:t>
            </a:r>
            <a:r>
              <a:rPr lang="en-US" sz="2000" dirty="0" smtClean="0"/>
              <a:t>Child, By Age</a:t>
            </a:r>
          </a:p>
          <a:p>
            <a:pPr>
              <a:defRPr/>
            </a:pPr>
            <a:r>
              <a:rPr lang="en-US" sz="1800" dirty="0" smtClean="0"/>
              <a:t>State C</a:t>
            </a:r>
            <a:endParaRPr lang="en-US" sz="18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Infants/Toddlers</c:v>
          </c:tx>
          <c:invertIfNegative val="0"/>
          <c:cat>
            <c:strRef>
              <c:f>Variables!$B$43:$B$45</c:f>
              <c:strCache>
                <c:ptCount val="3"/>
                <c:pt idx="0">
                  <c:v>Star 3</c:v>
                </c:pt>
                <c:pt idx="1">
                  <c:v>Star 4</c:v>
                </c:pt>
                <c:pt idx="2">
                  <c:v>Star 5</c:v>
                </c:pt>
              </c:strCache>
            </c:strRef>
          </c:cat>
          <c:val>
            <c:numRef>
              <c:f>Variables!$C$43:$C$45</c:f>
              <c:numCache>
                <c:formatCode>"$"#,##0</c:formatCode>
                <c:ptCount val="3"/>
                <c:pt idx="0">
                  <c:v>14892.31063499246</c:v>
                </c:pt>
                <c:pt idx="1">
                  <c:v>15965.25271543489</c:v>
                </c:pt>
                <c:pt idx="2">
                  <c:v>18021.88348215183</c:v>
                </c:pt>
              </c:numCache>
            </c:numRef>
          </c:val>
        </c:ser>
        <c:ser>
          <c:idx val="1"/>
          <c:order val="1"/>
          <c:tx>
            <c:v>3 years</c:v>
          </c:tx>
          <c:invertIfNegative val="0"/>
          <c:cat>
            <c:strRef>
              <c:f>Variables!$B$43:$B$45</c:f>
              <c:strCache>
                <c:ptCount val="3"/>
                <c:pt idx="0">
                  <c:v>Star 3</c:v>
                </c:pt>
                <c:pt idx="1">
                  <c:v>Star 4</c:v>
                </c:pt>
                <c:pt idx="2">
                  <c:v>Star 5</c:v>
                </c:pt>
              </c:strCache>
            </c:strRef>
          </c:cat>
          <c:val>
            <c:numRef>
              <c:f>Variables!$D$43:$D$45</c:f>
              <c:numCache>
                <c:formatCode>"$"#,##0</c:formatCode>
                <c:ptCount val="3"/>
                <c:pt idx="0">
                  <c:v>8819.203130718955</c:v>
                </c:pt>
                <c:pt idx="1">
                  <c:v>9706.284202614378</c:v>
                </c:pt>
                <c:pt idx="2">
                  <c:v>11388.55951633987</c:v>
                </c:pt>
              </c:numCache>
            </c:numRef>
          </c:val>
        </c:ser>
        <c:ser>
          <c:idx val="2"/>
          <c:order val="2"/>
          <c:tx>
            <c:v>4 years</c:v>
          </c:tx>
          <c:invertIfNegative val="0"/>
          <c:cat>
            <c:strRef>
              <c:f>Variables!$B$43:$B$45</c:f>
              <c:strCache>
                <c:ptCount val="3"/>
                <c:pt idx="0">
                  <c:v>Star 3</c:v>
                </c:pt>
                <c:pt idx="1">
                  <c:v>Star 4</c:v>
                </c:pt>
                <c:pt idx="2">
                  <c:v>Star 5</c:v>
                </c:pt>
              </c:strCache>
            </c:strRef>
          </c:cat>
          <c:val>
            <c:numRef>
              <c:f>Variables!$E$43:$E$45</c:f>
              <c:numCache>
                <c:formatCode>"$"#,##0</c:formatCode>
                <c:ptCount val="3"/>
                <c:pt idx="0">
                  <c:v>8255.271719607843</c:v>
                </c:pt>
                <c:pt idx="1">
                  <c:v>9125.094269281047</c:v>
                </c:pt>
                <c:pt idx="2">
                  <c:v>10772.60800522876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14663528"/>
        <c:axId val="2114666584"/>
      </c:barChart>
      <c:catAx>
        <c:axId val="2114663528"/>
        <c:scaling>
          <c:orientation val="minMax"/>
        </c:scaling>
        <c:delete val="0"/>
        <c:axPos val="b"/>
        <c:majorTickMark val="out"/>
        <c:minorTickMark val="none"/>
        <c:tickLblPos val="nextTo"/>
        <c:crossAx val="2114666584"/>
        <c:crosses val="autoZero"/>
        <c:auto val="1"/>
        <c:lblAlgn val="ctr"/>
        <c:lblOffset val="100"/>
        <c:noMultiLvlLbl val="0"/>
      </c:catAx>
      <c:valAx>
        <c:axId val="2114666584"/>
        <c:scaling>
          <c:orientation val="minMax"/>
          <c:max val="20000.0"/>
          <c:min val="4000.0"/>
        </c:scaling>
        <c:delete val="1"/>
        <c:axPos val="l"/>
        <c:numFmt formatCode="&quot;$&quot;#,##0" sourceLinked="1"/>
        <c:majorTickMark val="out"/>
        <c:minorTickMark val="none"/>
        <c:tickLblPos val="nextTo"/>
        <c:crossAx val="2114663528"/>
        <c:crosses val="autoZero"/>
        <c:crossBetween val="between"/>
        <c:majorUnit val="5000.0"/>
        <c:minorUnit val="400.0"/>
      </c:valAx>
    </c:plotArea>
    <c:legend>
      <c:legendPos val="r"/>
      <c:layout>
        <c:manualLayout>
          <c:xMode val="edge"/>
          <c:yMode val="edge"/>
          <c:x val="0.800658938466025"/>
          <c:y val="0.369223744292237"/>
          <c:w val="0.18452624671916"/>
          <c:h val="0.260639089634344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Net</a:t>
            </a:r>
            <a:r>
              <a:rPr lang="en-US" baseline="0" dirty="0"/>
              <a:t> Revenue </a:t>
            </a:r>
            <a:endParaRPr lang="en-US" baseline="0" dirty="0" smtClean="0"/>
          </a:p>
          <a:p>
            <a:pPr>
              <a:defRPr/>
            </a:pPr>
            <a:r>
              <a:rPr lang="en-US" baseline="0" dirty="0" smtClean="0"/>
              <a:t>With Intensive </a:t>
            </a:r>
            <a:r>
              <a:rPr lang="en-US" baseline="0" dirty="0"/>
              <a:t>Focus on Iron Triangle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Scenarios!$B$80</c:f>
              <c:strCache>
                <c:ptCount val="1"/>
                <c:pt idx="0">
                  <c:v>Net Rev After SRTC</c:v>
                </c:pt>
              </c:strCache>
            </c:strRef>
          </c:tx>
          <c:invertIfNegative val="0"/>
          <c:cat>
            <c:strRef>
              <c:f>Scenarios!$A$81:$A$85</c:f>
              <c:strCache>
                <c:ptCount val="5"/>
                <c:pt idx="0">
                  <c:v>Regulated</c:v>
                </c:pt>
                <c:pt idx="1">
                  <c:v>Star 2</c:v>
                </c:pt>
                <c:pt idx="2">
                  <c:v>Star 3</c:v>
                </c:pt>
                <c:pt idx="3">
                  <c:v>Star 4</c:v>
                </c:pt>
                <c:pt idx="4">
                  <c:v>Star 5</c:v>
                </c:pt>
              </c:strCache>
            </c:strRef>
          </c:cat>
          <c:val>
            <c:numRef>
              <c:f>Scenarios!$B$81:$B$85</c:f>
              <c:numCache>
                <c:formatCode>"$"#,##0_);[Red]\("$"#,##0\)</c:formatCode>
                <c:ptCount val="5"/>
                <c:pt idx="0">
                  <c:v>-67957.42499999999</c:v>
                </c:pt>
                <c:pt idx="1">
                  <c:v>-51080.51442307692</c:v>
                </c:pt>
                <c:pt idx="2">
                  <c:v>-88578.98076923082</c:v>
                </c:pt>
                <c:pt idx="3">
                  <c:v>-95277.13637820516</c:v>
                </c:pt>
                <c:pt idx="4">
                  <c:v>-185813.503846154</c:v>
                </c:pt>
              </c:numCache>
            </c:numRef>
          </c:val>
        </c:ser>
        <c:ser>
          <c:idx val="1"/>
          <c:order val="1"/>
          <c:tx>
            <c:strRef>
              <c:f>Scenarios!$C$80</c:f>
              <c:strCache>
                <c:ptCount val="1"/>
                <c:pt idx="0">
                  <c:v>Net Rev - Better $ Mgmt</c:v>
                </c:pt>
              </c:strCache>
            </c:strRef>
          </c:tx>
          <c:invertIfNegative val="0"/>
          <c:cat>
            <c:strRef>
              <c:f>Scenarios!$A$81:$A$85</c:f>
              <c:strCache>
                <c:ptCount val="5"/>
                <c:pt idx="0">
                  <c:v>Regulated</c:v>
                </c:pt>
                <c:pt idx="1">
                  <c:v>Star 2</c:v>
                </c:pt>
                <c:pt idx="2">
                  <c:v>Star 3</c:v>
                </c:pt>
                <c:pt idx="3">
                  <c:v>Star 4</c:v>
                </c:pt>
                <c:pt idx="4">
                  <c:v>Star 5</c:v>
                </c:pt>
              </c:strCache>
            </c:strRef>
          </c:cat>
          <c:val>
            <c:numRef>
              <c:f>Scenarios!$C$81:$C$85</c:f>
              <c:numCache>
                <c:formatCode>"$"#,##0_);[Red]\("$"#,##0\)</c:formatCode>
                <c:ptCount val="5"/>
                <c:pt idx="0">
                  <c:v>44027.45000000001</c:v>
                </c:pt>
                <c:pt idx="1">
                  <c:v>64353.39711538462</c:v>
                </c:pt>
                <c:pt idx="2">
                  <c:v>22837.30384615381</c:v>
                </c:pt>
                <c:pt idx="3">
                  <c:v>28828.33189102558</c:v>
                </c:pt>
                <c:pt idx="4">
                  <c:v>-80300.5807692308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103757384"/>
        <c:axId val="2103760360"/>
      </c:barChart>
      <c:catAx>
        <c:axId val="2103757384"/>
        <c:scaling>
          <c:orientation val="minMax"/>
        </c:scaling>
        <c:delete val="0"/>
        <c:axPos val="b"/>
        <c:majorTickMark val="none"/>
        <c:minorTickMark val="none"/>
        <c:tickLblPos val="low"/>
        <c:crossAx val="2103760360"/>
        <c:crosses val="autoZero"/>
        <c:auto val="1"/>
        <c:lblAlgn val="ctr"/>
        <c:lblOffset val="100"/>
        <c:noMultiLvlLbl val="0"/>
      </c:catAx>
      <c:valAx>
        <c:axId val="2103760360"/>
        <c:scaling>
          <c:orientation val="minMax"/>
          <c:min val="-200000.0"/>
        </c:scaling>
        <c:delete val="0"/>
        <c:axPos val="l"/>
        <c:numFmt formatCode="&quot;$&quot;#,##0_);[Red]\(&quot;$&quot;#,##0\)" sourceLinked="1"/>
        <c:majorTickMark val="out"/>
        <c:minorTickMark val="none"/>
        <c:tickLblPos val="nextTo"/>
        <c:spPr>
          <a:ln w="9525">
            <a:solidFill>
              <a:schemeClr val="tx1"/>
            </a:solidFill>
          </a:ln>
        </c:spPr>
        <c:crossAx val="2103757384"/>
        <c:crosses val="autoZero"/>
        <c:crossBetween val="between"/>
      </c:valAx>
    </c:plotArea>
    <c:legend>
      <c:legendPos val="b"/>
      <c:legendEntry>
        <c:idx val="0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2-05-15T16:58:26.695" idx="1">
    <p:pos x="5567" y="779"/>
    <p:text>changed notes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0F1204-109C-BA4F-8C8E-89651B5A046F}" type="doc">
      <dgm:prSet loTypeId="urn:microsoft.com/office/officeart/2005/8/layout/cycle7" loCatId="cycle" qsTypeId="urn:microsoft.com/office/officeart/2005/8/quickstyle/simple4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F567A624-B809-BC4C-9846-CAABEC09CEF9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Full Enrollment</a:t>
          </a:r>
        </a:p>
      </dgm:t>
    </dgm:pt>
    <dgm:pt modelId="{573E0529-A398-6643-A2DE-1EDAF3551A70}" type="parTrans" cxnId="{A1775875-80BB-4447-B546-4023A1A98BA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73EB598-AA38-DD49-8A58-AE805C32B56D}" type="sibTrans" cxnId="{A1775875-80BB-4447-B546-4023A1A98BA7}">
      <dgm:prSet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EB66CDB5-40A6-5C48-A059-43DC01D32DDF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Revenues Cover Per-Child Cost </a:t>
          </a:r>
        </a:p>
      </dgm:t>
    </dgm:pt>
    <dgm:pt modelId="{C1CAD6EC-8C29-CD42-B45A-CC25CF6C7EB0}" type="parTrans" cxnId="{B12B307D-C709-5642-AC61-897FF2F2C03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3548FF2-F442-1545-9CFE-8126B78AF72B}" type="sibTrans" cxnId="{B12B307D-C709-5642-AC61-897FF2F2C034}">
      <dgm:prSet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B7B6504B-7D73-654E-B031-7AD40B7A4AA9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Full Fee Collection</a:t>
          </a:r>
        </a:p>
      </dgm:t>
    </dgm:pt>
    <dgm:pt modelId="{29A95DF6-B281-E546-A9FC-8523AC8BE41F}" type="sibTrans" cxnId="{97485ACD-36CB-1A4E-872B-A94C9065EEE6}">
      <dgm:prSet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667FCF93-E77C-0942-A48E-49394AF533EB}" type="parTrans" cxnId="{97485ACD-36CB-1A4E-872B-A94C9065EEE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A08FDDC-8027-7844-BA8B-63D5BCFD6F6E}" type="pres">
      <dgm:prSet presAssocID="{E50F1204-109C-BA4F-8C8E-89651B5A04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BB1BE8-7008-5342-8EAD-E7D01AD49D0C}" type="pres">
      <dgm:prSet presAssocID="{F567A624-B809-BC4C-9846-CAABEC09CEF9}" presName="node" presStyleLbl="node1" presStyleIdx="0" presStyleCnt="3" custRadScaleRad="78253" custRadScaleInc="6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3CD2A-539E-E247-958F-D5D2B1ED2FC2}" type="pres">
      <dgm:prSet presAssocID="{A73EB598-AA38-DD49-8A58-AE805C32B56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93064AE-CC1D-B841-AFF7-7DE24D1420E1}" type="pres">
      <dgm:prSet presAssocID="{A73EB598-AA38-DD49-8A58-AE805C32B56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58EADB0-65DE-4047-943B-40A71599C132}" type="pres">
      <dgm:prSet presAssocID="{EB66CDB5-40A6-5C48-A059-43DC01D32DD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ABDA9-EDA8-2341-8C0C-7B846C9BF8C9}" type="pres">
      <dgm:prSet presAssocID="{43548FF2-F442-1545-9CFE-8126B78AF72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41CC399-8D8F-B748-A4A1-A7C7AE0558FA}" type="pres">
      <dgm:prSet presAssocID="{43548FF2-F442-1545-9CFE-8126B78AF72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6CA727C-3326-924A-A57F-8DEEAC24A523}" type="pres">
      <dgm:prSet presAssocID="{B7B6504B-7D73-654E-B031-7AD40B7A4AA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4FF7E-15F0-2E4C-931F-E42DA6CB7276}" type="pres">
      <dgm:prSet presAssocID="{29A95DF6-B281-E546-A9FC-8523AC8BE41F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06A0497-70BA-D542-867B-577D0BC4F20A}" type="pres">
      <dgm:prSet presAssocID="{29A95DF6-B281-E546-A9FC-8523AC8BE41F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84E2018-2851-304C-AEA5-08F22D3F8908}" type="presOf" srcId="{A73EB598-AA38-DD49-8A58-AE805C32B56D}" destId="{5233CD2A-539E-E247-958F-D5D2B1ED2FC2}" srcOrd="0" destOrd="0" presId="urn:microsoft.com/office/officeart/2005/8/layout/cycle7"/>
    <dgm:cxn modelId="{5E09457D-8656-654A-8FA4-BCAE2FC9D920}" type="presOf" srcId="{B7B6504B-7D73-654E-B031-7AD40B7A4AA9}" destId="{76CA727C-3326-924A-A57F-8DEEAC24A523}" srcOrd="0" destOrd="0" presId="urn:microsoft.com/office/officeart/2005/8/layout/cycle7"/>
    <dgm:cxn modelId="{97485ACD-36CB-1A4E-872B-A94C9065EEE6}" srcId="{E50F1204-109C-BA4F-8C8E-89651B5A046F}" destId="{B7B6504B-7D73-654E-B031-7AD40B7A4AA9}" srcOrd="2" destOrd="0" parTransId="{667FCF93-E77C-0942-A48E-49394AF533EB}" sibTransId="{29A95DF6-B281-E546-A9FC-8523AC8BE41F}"/>
    <dgm:cxn modelId="{B5BE4F2A-4763-0248-BF6D-7C450E8755E3}" type="presOf" srcId="{29A95DF6-B281-E546-A9FC-8523AC8BE41F}" destId="{3C74FF7E-15F0-2E4C-931F-E42DA6CB7276}" srcOrd="0" destOrd="0" presId="urn:microsoft.com/office/officeart/2005/8/layout/cycle7"/>
    <dgm:cxn modelId="{952E8E41-7E3B-B84D-9E70-4944ACC043FA}" type="presOf" srcId="{E50F1204-109C-BA4F-8C8E-89651B5A046F}" destId="{AA08FDDC-8027-7844-BA8B-63D5BCFD6F6E}" srcOrd="0" destOrd="0" presId="urn:microsoft.com/office/officeart/2005/8/layout/cycle7"/>
    <dgm:cxn modelId="{074D3403-9656-CA44-99BD-EA257F419BFE}" type="presOf" srcId="{29A95DF6-B281-E546-A9FC-8523AC8BE41F}" destId="{E06A0497-70BA-D542-867B-577D0BC4F20A}" srcOrd="1" destOrd="0" presId="urn:microsoft.com/office/officeart/2005/8/layout/cycle7"/>
    <dgm:cxn modelId="{4CAE7CBA-112E-014F-BA0D-82DC0C53C0E3}" type="presOf" srcId="{43548FF2-F442-1545-9CFE-8126B78AF72B}" destId="{A41CC399-8D8F-B748-A4A1-A7C7AE0558FA}" srcOrd="1" destOrd="0" presId="urn:microsoft.com/office/officeart/2005/8/layout/cycle7"/>
    <dgm:cxn modelId="{B12B307D-C709-5642-AC61-897FF2F2C034}" srcId="{E50F1204-109C-BA4F-8C8E-89651B5A046F}" destId="{EB66CDB5-40A6-5C48-A059-43DC01D32DDF}" srcOrd="1" destOrd="0" parTransId="{C1CAD6EC-8C29-CD42-B45A-CC25CF6C7EB0}" sibTransId="{43548FF2-F442-1545-9CFE-8126B78AF72B}"/>
    <dgm:cxn modelId="{A1775875-80BB-4447-B546-4023A1A98BA7}" srcId="{E50F1204-109C-BA4F-8C8E-89651B5A046F}" destId="{F567A624-B809-BC4C-9846-CAABEC09CEF9}" srcOrd="0" destOrd="0" parTransId="{573E0529-A398-6643-A2DE-1EDAF3551A70}" sibTransId="{A73EB598-AA38-DD49-8A58-AE805C32B56D}"/>
    <dgm:cxn modelId="{7111C795-67F8-1246-9750-3FBE6F7F45C8}" type="presOf" srcId="{F567A624-B809-BC4C-9846-CAABEC09CEF9}" destId="{26BB1BE8-7008-5342-8EAD-E7D01AD49D0C}" srcOrd="0" destOrd="0" presId="urn:microsoft.com/office/officeart/2005/8/layout/cycle7"/>
    <dgm:cxn modelId="{C3070A51-3CBF-E043-A0D9-48F52332F47D}" type="presOf" srcId="{43548FF2-F442-1545-9CFE-8126B78AF72B}" destId="{FC0ABDA9-EDA8-2341-8C0C-7B846C9BF8C9}" srcOrd="0" destOrd="0" presId="urn:microsoft.com/office/officeart/2005/8/layout/cycle7"/>
    <dgm:cxn modelId="{280DB43F-47EC-BF46-AF00-8C2C3A7AE67F}" type="presOf" srcId="{A73EB598-AA38-DD49-8A58-AE805C32B56D}" destId="{B93064AE-CC1D-B841-AFF7-7DE24D1420E1}" srcOrd="1" destOrd="0" presId="urn:microsoft.com/office/officeart/2005/8/layout/cycle7"/>
    <dgm:cxn modelId="{D5E58817-B153-9741-8D4A-63E4E68D66B7}" type="presOf" srcId="{EB66CDB5-40A6-5C48-A059-43DC01D32DDF}" destId="{758EADB0-65DE-4047-943B-40A71599C132}" srcOrd="0" destOrd="0" presId="urn:microsoft.com/office/officeart/2005/8/layout/cycle7"/>
    <dgm:cxn modelId="{9E231D49-5297-BB41-B53D-2AC8DB6DA36A}" type="presParOf" srcId="{AA08FDDC-8027-7844-BA8B-63D5BCFD6F6E}" destId="{26BB1BE8-7008-5342-8EAD-E7D01AD49D0C}" srcOrd="0" destOrd="0" presId="urn:microsoft.com/office/officeart/2005/8/layout/cycle7"/>
    <dgm:cxn modelId="{FB3E7B5F-C4ED-1F40-A571-3ECF5F77878A}" type="presParOf" srcId="{AA08FDDC-8027-7844-BA8B-63D5BCFD6F6E}" destId="{5233CD2A-539E-E247-958F-D5D2B1ED2FC2}" srcOrd="1" destOrd="0" presId="urn:microsoft.com/office/officeart/2005/8/layout/cycle7"/>
    <dgm:cxn modelId="{2BC9703E-9FE4-9549-B0A5-F24D26DECBBF}" type="presParOf" srcId="{5233CD2A-539E-E247-958F-D5D2B1ED2FC2}" destId="{B93064AE-CC1D-B841-AFF7-7DE24D1420E1}" srcOrd="0" destOrd="0" presId="urn:microsoft.com/office/officeart/2005/8/layout/cycle7"/>
    <dgm:cxn modelId="{DB74DB34-2B64-CD41-A320-5B434A54E74E}" type="presParOf" srcId="{AA08FDDC-8027-7844-BA8B-63D5BCFD6F6E}" destId="{758EADB0-65DE-4047-943B-40A71599C132}" srcOrd="2" destOrd="0" presId="urn:microsoft.com/office/officeart/2005/8/layout/cycle7"/>
    <dgm:cxn modelId="{D24B5855-08CF-F541-A28D-E8ABBFFF0CE1}" type="presParOf" srcId="{AA08FDDC-8027-7844-BA8B-63D5BCFD6F6E}" destId="{FC0ABDA9-EDA8-2341-8C0C-7B846C9BF8C9}" srcOrd="3" destOrd="0" presId="urn:microsoft.com/office/officeart/2005/8/layout/cycle7"/>
    <dgm:cxn modelId="{BA80B395-CDC0-594F-BF47-F1FD329EA3E9}" type="presParOf" srcId="{FC0ABDA9-EDA8-2341-8C0C-7B846C9BF8C9}" destId="{A41CC399-8D8F-B748-A4A1-A7C7AE0558FA}" srcOrd="0" destOrd="0" presId="urn:microsoft.com/office/officeart/2005/8/layout/cycle7"/>
    <dgm:cxn modelId="{84D58C8E-BC70-194C-A6C6-B97F5846A18B}" type="presParOf" srcId="{AA08FDDC-8027-7844-BA8B-63D5BCFD6F6E}" destId="{76CA727C-3326-924A-A57F-8DEEAC24A523}" srcOrd="4" destOrd="0" presId="urn:microsoft.com/office/officeart/2005/8/layout/cycle7"/>
    <dgm:cxn modelId="{B929557F-A84D-A54B-B49A-04BF307EE4F0}" type="presParOf" srcId="{AA08FDDC-8027-7844-BA8B-63D5BCFD6F6E}" destId="{3C74FF7E-15F0-2E4C-931F-E42DA6CB7276}" srcOrd="5" destOrd="0" presId="urn:microsoft.com/office/officeart/2005/8/layout/cycle7"/>
    <dgm:cxn modelId="{6825D854-B5CE-F349-A286-93D9132CAD78}" type="presParOf" srcId="{3C74FF7E-15F0-2E4C-931F-E42DA6CB7276}" destId="{E06A0497-70BA-D542-867B-577D0BC4F20A}" srcOrd="0" destOrd="0" presId="urn:microsoft.com/office/officeart/2005/8/layout/cycle7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972467-B0F8-414D-BBCD-224B669ECDB0}" type="doc">
      <dgm:prSet loTypeId="urn:microsoft.com/office/officeart/2005/8/layout/hProcess11" loCatId="process" qsTypeId="urn:microsoft.com/office/officeart/2005/8/quickstyle/simple4" qsCatId="simple" csTypeId="urn:microsoft.com/office/officeart/2005/8/colors/accent1_2" csCatId="accent1" phldr="1"/>
      <dgm:spPr/>
    </dgm:pt>
    <dgm:pt modelId="{AAFC3836-4B39-EF48-B87E-868C5439CF1F}">
      <dgm:prSet phldrT="[Text]"/>
      <dgm:spPr/>
      <dgm:t>
        <a:bodyPr/>
        <a:lstStyle/>
        <a:p>
          <a:r>
            <a:rPr lang="en-US" dirty="0" smtClean="0">
              <a:solidFill>
                <a:srgbClr val="606060"/>
              </a:solidFill>
            </a:rPr>
            <a:t>Shared Services on the Web</a:t>
          </a:r>
          <a:endParaRPr lang="en-US" dirty="0">
            <a:solidFill>
              <a:srgbClr val="606060"/>
            </a:solidFill>
          </a:endParaRPr>
        </a:p>
      </dgm:t>
    </dgm:pt>
    <dgm:pt modelId="{A9822848-6473-0A41-8BB2-B37BDC1DB9FA}" type="parTrans" cxnId="{12896555-48F9-CF4D-962A-3D273EBEC334}">
      <dgm:prSet/>
      <dgm:spPr/>
      <dgm:t>
        <a:bodyPr/>
        <a:lstStyle/>
        <a:p>
          <a:endParaRPr lang="en-US"/>
        </a:p>
      </dgm:t>
    </dgm:pt>
    <dgm:pt modelId="{84C2299E-7196-9248-9A99-CC3C463D3283}" type="sibTrans" cxnId="{12896555-48F9-CF4D-962A-3D273EBEC334}">
      <dgm:prSet/>
      <dgm:spPr/>
      <dgm:t>
        <a:bodyPr/>
        <a:lstStyle/>
        <a:p>
          <a:endParaRPr lang="en-US"/>
        </a:p>
      </dgm:t>
    </dgm:pt>
    <dgm:pt modelId="{71056FCA-8DE1-A94F-BAB4-600B077EC829}">
      <dgm:prSet phldrT="[Text]"/>
      <dgm:spPr/>
      <dgm:t>
        <a:bodyPr/>
        <a:lstStyle/>
        <a:p>
          <a:r>
            <a:rPr lang="en-US" dirty="0" smtClean="0">
              <a:solidFill>
                <a:srgbClr val="606060"/>
              </a:solidFill>
            </a:rPr>
            <a:t>Intensive Shared Services</a:t>
          </a:r>
          <a:endParaRPr lang="en-US" dirty="0">
            <a:solidFill>
              <a:srgbClr val="606060"/>
            </a:solidFill>
          </a:endParaRPr>
        </a:p>
      </dgm:t>
    </dgm:pt>
    <dgm:pt modelId="{F0CFE656-BE67-5547-A60D-4E7B3BADE7A0}" type="parTrans" cxnId="{961CF557-8D6F-BD44-B673-BE4A603071F3}">
      <dgm:prSet/>
      <dgm:spPr/>
      <dgm:t>
        <a:bodyPr/>
        <a:lstStyle/>
        <a:p>
          <a:endParaRPr lang="en-US"/>
        </a:p>
      </dgm:t>
    </dgm:pt>
    <dgm:pt modelId="{463DAF26-134F-9A40-994D-A6C24FCDFDDA}" type="sibTrans" cxnId="{961CF557-8D6F-BD44-B673-BE4A603071F3}">
      <dgm:prSet/>
      <dgm:spPr/>
      <dgm:t>
        <a:bodyPr/>
        <a:lstStyle/>
        <a:p>
          <a:endParaRPr lang="en-US"/>
        </a:p>
      </dgm:t>
    </dgm:pt>
    <dgm:pt modelId="{559E628B-991B-8243-8B2E-E1AE882327D0}">
      <dgm:prSet phldrT="[Text]" custT="1"/>
      <dgm:spPr/>
      <dgm:t>
        <a:bodyPr/>
        <a:lstStyle/>
        <a:p>
          <a:r>
            <a:rPr lang="en-US" sz="2400" dirty="0" smtClean="0">
              <a:solidFill>
                <a:srgbClr val="606060"/>
              </a:solidFill>
            </a:rPr>
            <a:t>many options in between</a:t>
          </a:r>
          <a:endParaRPr lang="en-US" sz="2400" dirty="0">
            <a:solidFill>
              <a:srgbClr val="606060"/>
            </a:solidFill>
          </a:endParaRPr>
        </a:p>
      </dgm:t>
    </dgm:pt>
    <dgm:pt modelId="{F68EF247-EACE-3A47-9FA3-14C43FD03290}" type="sibTrans" cxnId="{4148FEFA-271B-F84D-B8D1-E742EBDB0E24}">
      <dgm:prSet/>
      <dgm:spPr/>
      <dgm:t>
        <a:bodyPr/>
        <a:lstStyle/>
        <a:p>
          <a:endParaRPr lang="en-US"/>
        </a:p>
      </dgm:t>
    </dgm:pt>
    <dgm:pt modelId="{F33A90B6-76B5-9242-B54D-21A0B9874C0E}" type="parTrans" cxnId="{4148FEFA-271B-F84D-B8D1-E742EBDB0E24}">
      <dgm:prSet/>
      <dgm:spPr/>
      <dgm:t>
        <a:bodyPr/>
        <a:lstStyle/>
        <a:p>
          <a:endParaRPr lang="en-US"/>
        </a:p>
      </dgm:t>
    </dgm:pt>
    <dgm:pt modelId="{EACAE4D0-C02A-D04F-8561-81ED2114171D}" type="pres">
      <dgm:prSet presAssocID="{78972467-B0F8-414D-BBCD-224B669ECDB0}" presName="Name0" presStyleCnt="0">
        <dgm:presLayoutVars>
          <dgm:dir/>
          <dgm:resizeHandles val="exact"/>
        </dgm:presLayoutVars>
      </dgm:prSet>
      <dgm:spPr/>
    </dgm:pt>
    <dgm:pt modelId="{52CDD4FB-88FF-BE4F-B0BC-50D78BE18A2A}" type="pres">
      <dgm:prSet presAssocID="{78972467-B0F8-414D-BBCD-224B669ECDB0}" presName="arrow" presStyleLbl="bgShp" presStyleIdx="0" presStyleCnt="1"/>
      <dgm:spPr/>
    </dgm:pt>
    <dgm:pt modelId="{3DAE2306-F258-F94E-A2B3-C9788C82F900}" type="pres">
      <dgm:prSet presAssocID="{78972467-B0F8-414D-BBCD-224B669ECDB0}" presName="points" presStyleCnt="0"/>
      <dgm:spPr/>
    </dgm:pt>
    <dgm:pt modelId="{D78EC3AE-C251-8447-B92F-E38FBB4E603E}" type="pres">
      <dgm:prSet presAssocID="{AAFC3836-4B39-EF48-B87E-868C5439CF1F}" presName="compositeA" presStyleCnt="0"/>
      <dgm:spPr/>
    </dgm:pt>
    <dgm:pt modelId="{33CF61DA-26ED-9D4A-8039-18AFFF35E27E}" type="pres">
      <dgm:prSet presAssocID="{AAFC3836-4B39-EF48-B87E-868C5439CF1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AD205A-A1F8-564C-AF37-9434956DF8A1}" type="pres">
      <dgm:prSet presAssocID="{AAFC3836-4B39-EF48-B87E-868C5439CF1F}" presName="circleA" presStyleLbl="node1" presStyleIdx="0" presStyleCnt="3"/>
      <dgm:spPr/>
    </dgm:pt>
    <dgm:pt modelId="{ED76E19C-9F5C-264D-9850-A43B13279B9E}" type="pres">
      <dgm:prSet presAssocID="{AAFC3836-4B39-EF48-B87E-868C5439CF1F}" presName="spaceA" presStyleCnt="0"/>
      <dgm:spPr/>
    </dgm:pt>
    <dgm:pt modelId="{8DBE707C-009F-3746-ABF4-5F076D185129}" type="pres">
      <dgm:prSet presAssocID="{84C2299E-7196-9248-9A99-CC3C463D3283}" presName="space" presStyleCnt="0"/>
      <dgm:spPr/>
    </dgm:pt>
    <dgm:pt modelId="{0C6CC204-CEA7-2F45-B290-801DCAF94E6A}" type="pres">
      <dgm:prSet presAssocID="{559E628B-991B-8243-8B2E-E1AE882327D0}" presName="compositeB" presStyleCnt="0"/>
      <dgm:spPr/>
    </dgm:pt>
    <dgm:pt modelId="{E8452DC4-89C9-6440-9E01-0B42F69D92EC}" type="pres">
      <dgm:prSet presAssocID="{559E628B-991B-8243-8B2E-E1AE882327D0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7A70BA-ECC2-1648-BF4E-FE844119CBDD}" type="pres">
      <dgm:prSet presAssocID="{559E628B-991B-8243-8B2E-E1AE882327D0}" presName="circleB" presStyleLbl="node1" presStyleIdx="1" presStyleCnt="3"/>
      <dgm:spPr/>
    </dgm:pt>
    <dgm:pt modelId="{84DB3C87-D308-BA4E-8C09-AEFFF15970EA}" type="pres">
      <dgm:prSet presAssocID="{559E628B-991B-8243-8B2E-E1AE882327D0}" presName="spaceB" presStyleCnt="0"/>
      <dgm:spPr/>
    </dgm:pt>
    <dgm:pt modelId="{9094C674-B830-764F-871C-1DD6646B8C7F}" type="pres">
      <dgm:prSet presAssocID="{F68EF247-EACE-3A47-9FA3-14C43FD03290}" presName="space" presStyleCnt="0"/>
      <dgm:spPr/>
    </dgm:pt>
    <dgm:pt modelId="{5D42AC5A-50E8-AF45-B579-4516516531CB}" type="pres">
      <dgm:prSet presAssocID="{71056FCA-8DE1-A94F-BAB4-600B077EC829}" presName="compositeA" presStyleCnt="0"/>
      <dgm:spPr/>
    </dgm:pt>
    <dgm:pt modelId="{A6522B54-F04B-BA4D-B6C0-AFCAF931AC6E}" type="pres">
      <dgm:prSet presAssocID="{71056FCA-8DE1-A94F-BAB4-600B077EC829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3BCCE-219A-134E-8035-F5A237F1D753}" type="pres">
      <dgm:prSet presAssocID="{71056FCA-8DE1-A94F-BAB4-600B077EC829}" presName="circleA" presStyleLbl="node1" presStyleIdx="2" presStyleCnt="3"/>
      <dgm:spPr/>
    </dgm:pt>
    <dgm:pt modelId="{5183E82D-E948-984E-A404-6A1530E9895B}" type="pres">
      <dgm:prSet presAssocID="{71056FCA-8DE1-A94F-BAB4-600B077EC829}" presName="spaceA" presStyleCnt="0"/>
      <dgm:spPr/>
    </dgm:pt>
  </dgm:ptLst>
  <dgm:cxnLst>
    <dgm:cxn modelId="{CD6352F7-CF21-BD49-A62D-D988B357C92E}" type="presOf" srcId="{559E628B-991B-8243-8B2E-E1AE882327D0}" destId="{E8452DC4-89C9-6440-9E01-0B42F69D92EC}" srcOrd="0" destOrd="0" presId="urn:microsoft.com/office/officeart/2005/8/layout/hProcess11"/>
    <dgm:cxn modelId="{961CF557-8D6F-BD44-B673-BE4A603071F3}" srcId="{78972467-B0F8-414D-BBCD-224B669ECDB0}" destId="{71056FCA-8DE1-A94F-BAB4-600B077EC829}" srcOrd="2" destOrd="0" parTransId="{F0CFE656-BE67-5547-A60D-4E7B3BADE7A0}" sibTransId="{463DAF26-134F-9A40-994D-A6C24FCDFDDA}"/>
    <dgm:cxn modelId="{B1F706CB-BABF-CD46-BCD6-27D9A3F5C4B7}" type="presOf" srcId="{71056FCA-8DE1-A94F-BAB4-600B077EC829}" destId="{A6522B54-F04B-BA4D-B6C0-AFCAF931AC6E}" srcOrd="0" destOrd="0" presId="urn:microsoft.com/office/officeart/2005/8/layout/hProcess11"/>
    <dgm:cxn modelId="{60F56A1A-F204-144B-8A79-E1B740AA7174}" type="presOf" srcId="{AAFC3836-4B39-EF48-B87E-868C5439CF1F}" destId="{33CF61DA-26ED-9D4A-8039-18AFFF35E27E}" srcOrd="0" destOrd="0" presId="urn:microsoft.com/office/officeart/2005/8/layout/hProcess11"/>
    <dgm:cxn modelId="{4148FEFA-271B-F84D-B8D1-E742EBDB0E24}" srcId="{78972467-B0F8-414D-BBCD-224B669ECDB0}" destId="{559E628B-991B-8243-8B2E-E1AE882327D0}" srcOrd="1" destOrd="0" parTransId="{F33A90B6-76B5-9242-B54D-21A0B9874C0E}" sibTransId="{F68EF247-EACE-3A47-9FA3-14C43FD03290}"/>
    <dgm:cxn modelId="{12896555-48F9-CF4D-962A-3D273EBEC334}" srcId="{78972467-B0F8-414D-BBCD-224B669ECDB0}" destId="{AAFC3836-4B39-EF48-B87E-868C5439CF1F}" srcOrd="0" destOrd="0" parTransId="{A9822848-6473-0A41-8BB2-B37BDC1DB9FA}" sibTransId="{84C2299E-7196-9248-9A99-CC3C463D3283}"/>
    <dgm:cxn modelId="{2D43F494-F5A3-3B42-B8B7-DC77A7153AE8}" type="presOf" srcId="{78972467-B0F8-414D-BBCD-224B669ECDB0}" destId="{EACAE4D0-C02A-D04F-8561-81ED2114171D}" srcOrd="0" destOrd="0" presId="urn:microsoft.com/office/officeart/2005/8/layout/hProcess11"/>
    <dgm:cxn modelId="{167B0366-0D1F-E44F-B465-3D8FCB75F4A4}" type="presParOf" srcId="{EACAE4D0-C02A-D04F-8561-81ED2114171D}" destId="{52CDD4FB-88FF-BE4F-B0BC-50D78BE18A2A}" srcOrd="0" destOrd="0" presId="urn:microsoft.com/office/officeart/2005/8/layout/hProcess11"/>
    <dgm:cxn modelId="{B89B6426-7867-3E46-825F-A2D998ADC732}" type="presParOf" srcId="{EACAE4D0-C02A-D04F-8561-81ED2114171D}" destId="{3DAE2306-F258-F94E-A2B3-C9788C82F900}" srcOrd="1" destOrd="0" presId="urn:microsoft.com/office/officeart/2005/8/layout/hProcess11"/>
    <dgm:cxn modelId="{34180FEB-B820-8B4B-BD77-F1CEBE7E1FF6}" type="presParOf" srcId="{3DAE2306-F258-F94E-A2B3-C9788C82F900}" destId="{D78EC3AE-C251-8447-B92F-E38FBB4E603E}" srcOrd="0" destOrd="0" presId="urn:microsoft.com/office/officeart/2005/8/layout/hProcess11"/>
    <dgm:cxn modelId="{CB89E165-D907-1C49-BFB2-D10B11D9D153}" type="presParOf" srcId="{D78EC3AE-C251-8447-B92F-E38FBB4E603E}" destId="{33CF61DA-26ED-9D4A-8039-18AFFF35E27E}" srcOrd="0" destOrd="0" presId="urn:microsoft.com/office/officeart/2005/8/layout/hProcess11"/>
    <dgm:cxn modelId="{4FF7F78A-BE25-9A45-972A-0481395DB8B0}" type="presParOf" srcId="{D78EC3AE-C251-8447-B92F-E38FBB4E603E}" destId="{3EAD205A-A1F8-564C-AF37-9434956DF8A1}" srcOrd="1" destOrd="0" presId="urn:microsoft.com/office/officeart/2005/8/layout/hProcess11"/>
    <dgm:cxn modelId="{6144F703-96E5-D749-B467-A57B2A9AEB1D}" type="presParOf" srcId="{D78EC3AE-C251-8447-B92F-E38FBB4E603E}" destId="{ED76E19C-9F5C-264D-9850-A43B13279B9E}" srcOrd="2" destOrd="0" presId="urn:microsoft.com/office/officeart/2005/8/layout/hProcess11"/>
    <dgm:cxn modelId="{5574C401-680D-EB42-A475-96FB0FD03395}" type="presParOf" srcId="{3DAE2306-F258-F94E-A2B3-C9788C82F900}" destId="{8DBE707C-009F-3746-ABF4-5F076D185129}" srcOrd="1" destOrd="0" presId="urn:microsoft.com/office/officeart/2005/8/layout/hProcess11"/>
    <dgm:cxn modelId="{28505108-D4F6-6742-93A1-D3817F612780}" type="presParOf" srcId="{3DAE2306-F258-F94E-A2B3-C9788C82F900}" destId="{0C6CC204-CEA7-2F45-B290-801DCAF94E6A}" srcOrd="2" destOrd="0" presId="urn:microsoft.com/office/officeart/2005/8/layout/hProcess11"/>
    <dgm:cxn modelId="{0FC7B9D6-8227-E44F-810D-AF26415CC35F}" type="presParOf" srcId="{0C6CC204-CEA7-2F45-B290-801DCAF94E6A}" destId="{E8452DC4-89C9-6440-9E01-0B42F69D92EC}" srcOrd="0" destOrd="0" presId="urn:microsoft.com/office/officeart/2005/8/layout/hProcess11"/>
    <dgm:cxn modelId="{49095614-A488-EE46-B998-2FED9C7BABE8}" type="presParOf" srcId="{0C6CC204-CEA7-2F45-B290-801DCAF94E6A}" destId="{907A70BA-ECC2-1648-BF4E-FE844119CBDD}" srcOrd="1" destOrd="0" presId="urn:microsoft.com/office/officeart/2005/8/layout/hProcess11"/>
    <dgm:cxn modelId="{CDACDC38-40F4-3147-A245-D01840B66CAF}" type="presParOf" srcId="{0C6CC204-CEA7-2F45-B290-801DCAF94E6A}" destId="{84DB3C87-D308-BA4E-8C09-AEFFF15970EA}" srcOrd="2" destOrd="0" presId="urn:microsoft.com/office/officeart/2005/8/layout/hProcess11"/>
    <dgm:cxn modelId="{E21C88E7-05FD-2343-97D8-E74AA3F47749}" type="presParOf" srcId="{3DAE2306-F258-F94E-A2B3-C9788C82F900}" destId="{9094C674-B830-764F-871C-1DD6646B8C7F}" srcOrd="3" destOrd="0" presId="urn:microsoft.com/office/officeart/2005/8/layout/hProcess11"/>
    <dgm:cxn modelId="{65B7F666-6871-6147-834E-99C1C8071E62}" type="presParOf" srcId="{3DAE2306-F258-F94E-A2B3-C9788C82F900}" destId="{5D42AC5A-50E8-AF45-B579-4516516531CB}" srcOrd="4" destOrd="0" presId="urn:microsoft.com/office/officeart/2005/8/layout/hProcess11"/>
    <dgm:cxn modelId="{466F48FC-5723-B94B-A262-EDC75F726516}" type="presParOf" srcId="{5D42AC5A-50E8-AF45-B579-4516516531CB}" destId="{A6522B54-F04B-BA4D-B6C0-AFCAF931AC6E}" srcOrd="0" destOrd="0" presId="urn:microsoft.com/office/officeart/2005/8/layout/hProcess11"/>
    <dgm:cxn modelId="{EDAF32AE-12C8-6348-BF4E-0E621ADA1838}" type="presParOf" srcId="{5D42AC5A-50E8-AF45-B579-4516516531CB}" destId="{8FA3BCCE-219A-134E-8035-F5A237F1D753}" srcOrd="1" destOrd="0" presId="urn:microsoft.com/office/officeart/2005/8/layout/hProcess11"/>
    <dgm:cxn modelId="{7CDA85EE-06C8-A846-95F7-2934BC6856A1}" type="presParOf" srcId="{5D42AC5A-50E8-AF45-B579-4516516531CB}" destId="{5183E82D-E948-984E-A404-6A1530E9895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00A80A-F56B-D54F-A9AD-CDC795CF5B2A}" type="doc">
      <dgm:prSet loTypeId="urn:microsoft.com/office/officeart/2005/8/layout/target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8BFF20-F3B1-4F4D-A62D-C8178216D1E4}">
      <dgm:prSet phldrT="[Text]" custT="1"/>
      <dgm:spPr/>
      <dgm:t>
        <a:bodyPr/>
        <a:lstStyle/>
        <a:p>
          <a:r>
            <a:rPr lang="en-US" sz="4400" dirty="0" smtClean="0">
              <a:solidFill>
                <a:srgbClr val="336699"/>
              </a:solidFill>
            </a:rPr>
            <a:t>National</a:t>
          </a:r>
          <a:r>
            <a:rPr lang="en-US" sz="5300" dirty="0" smtClean="0"/>
            <a:t> </a:t>
          </a:r>
          <a:endParaRPr lang="en-US" sz="5300" dirty="0"/>
        </a:p>
      </dgm:t>
    </dgm:pt>
    <dgm:pt modelId="{D2BE4AF2-8DA3-B240-8010-4E5DC4C74883}" type="parTrans" cxnId="{4B733108-80AD-2041-875E-F0EC3949DB55}">
      <dgm:prSet/>
      <dgm:spPr/>
      <dgm:t>
        <a:bodyPr/>
        <a:lstStyle/>
        <a:p>
          <a:endParaRPr lang="en-US"/>
        </a:p>
      </dgm:t>
    </dgm:pt>
    <dgm:pt modelId="{F3041316-2501-D049-858D-D63F11F349FE}" type="sibTrans" cxnId="{4B733108-80AD-2041-875E-F0EC3949DB55}">
      <dgm:prSet/>
      <dgm:spPr/>
      <dgm:t>
        <a:bodyPr/>
        <a:lstStyle/>
        <a:p>
          <a:endParaRPr lang="en-US"/>
        </a:p>
      </dgm:t>
    </dgm:pt>
    <dgm:pt modelId="{202C0F68-6CDF-C04A-9AE9-2626D941580A}">
      <dgm:prSet phldrT="[Text]" custT="1"/>
      <dgm:spPr/>
      <dgm:t>
        <a:bodyPr/>
        <a:lstStyle/>
        <a:p>
          <a:r>
            <a:rPr lang="en-US" sz="1600" dirty="0" smtClean="0"/>
            <a:t>Shared Services on the Web (generic)</a:t>
          </a:r>
          <a:endParaRPr lang="en-US" sz="1600" dirty="0"/>
        </a:p>
      </dgm:t>
    </dgm:pt>
    <dgm:pt modelId="{EC1D3ACE-D932-CB46-8AA2-1942E372E7B0}" type="parTrans" cxnId="{4C9DDEB2-5BD9-0D45-B38A-814F6B4922FF}">
      <dgm:prSet/>
      <dgm:spPr/>
      <dgm:t>
        <a:bodyPr/>
        <a:lstStyle/>
        <a:p>
          <a:endParaRPr lang="en-US"/>
        </a:p>
      </dgm:t>
    </dgm:pt>
    <dgm:pt modelId="{A0E6E2C7-2EF8-DB41-8B30-A813F015ACD0}" type="sibTrans" cxnId="{4C9DDEB2-5BD9-0D45-B38A-814F6B4922FF}">
      <dgm:prSet/>
      <dgm:spPr/>
      <dgm:t>
        <a:bodyPr/>
        <a:lstStyle/>
        <a:p>
          <a:endParaRPr lang="en-US"/>
        </a:p>
      </dgm:t>
    </dgm:pt>
    <dgm:pt modelId="{ADF0C8D2-79F7-4A42-988F-20C32EC1D028}">
      <dgm:prSet phldrT="[Text]" custT="1"/>
      <dgm:spPr/>
      <dgm:t>
        <a:bodyPr/>
        <a:lstStyle/>
        <a:p>
          <a:r>
            <a:rPr lang="en-US" sz="1600" dirty="0" smtClean="0"/>
            <a:t>Cost savings, tools,  R&amp;D</a:t>
          </a:r>
          <a:endParaRPr lang="en-US" sz="1600" dirty="0"/>
        </a:p>
      </dgm:t>
    </dgm:pt>
    <dgm:pt modelId="{0CF1376B-1ED4-5740-8BB4-026035F505CC}" type="parTrans" cxnId="{2FF43067-3849-6C44-AE0E-DA4AD3C2D902}">
      <dgm:prSet/>
      <dgm:spPr/>
      <dgm:t>
        <a:bodyPr/>
        <a:lstStyle/>
        <a:p>
          <a:endParaRPr lang="en-US"/>
        </a:p>
      </dgm:t>
    </dgm:pt>
    <dgm:pt modelId="{00DB1764-D0A7-D446-AB65-5ED8202B1A7E}" type="sibTrans" cxnId="{2FF43067-3849-6C44-AE0E-DA4AD3C2D902}">
      <dgm:prSet/>
      <dgm:spPr/>
      <dgm:t>
        <a:bodyPr/>
        <a:lstStyle/>
        <a:p>
          <a:endParaRPr lang="en-US"/>
        </a:p>
      </dgm:t>
    </dgm:pt>
    <dgm:pt modelId="{254AF456-C18B-4F44-A587-404FDEAC8E02}">
      <dgm:prSet phldrT="[Text]" custT="1"/>
      <dgm:spPr/>
      <dgm:t>
        <a:bodyPr/>
        <a:lstStyle/>
        <a:p>
          <a:r>
            <a:rPr lang="en-US" sz="4400" dirty="0" smtClean="0">
              <a:solidFill>
                <a:srgbClr val="336699"/>
              </a:solidFill>
            </a:rPr>
            <a:t>State</a:t>
          </a:r>
          <a:endParaRPr lang="en-US" sz="4400" dirty="0">
            <a:solidFill>
              <a:srgbClr val="336699"/>
            </a:solidFill>
          </a:endParaRPr>
        </a:p>
      </dgm:t>
    </dgm:pt>
    <dgm:pt modelId="{51339ACF-35CC-7A4B-AFCC-AB902303E422}" type="parTrans" cxnId="{31B6C95C-32C1-D546-BBFA-0D05159BFBE6}">
      <dgm:prSet/>
      <dgm:spPr/>
      <dgm:t>
        <a:bodyPr/>
        <a:lstStyle/>
        <a:p>
          <a:endParaRPr lang="en-US"/>
        </a:p>
      </dgm:t>
    </dgm:pt>
    <dgm:pt modelId="{4655B065-FDAF-1F47-96DA-C232C2F67C53}" type="sibTrans" cxnId="{31B6C95C-32C1-D546-BBFA-0D05159BFBE6}">
      <dgm:prSet/>
      <dgm:spPr/>
      <dgm:t>
        <a:bodyPr/>
        <a:lstStyle/>
        <a:p>
          <a:endParaRPr lang="en-US"/>
        </a:p>
      </dgm:t>
    </dgm:pt>
    <dgm:pt modelId="{3D28D9CE-21E0-0A46-812A-0260C0423CCE}">
      <dgm:prSet phldrT="[Text]" custT="1"/>
      <dgm:spPr/>
      <dgm:t>
        <a:bodyPr/>
        <a:lstStyle/>
        <a:p>
          <a:r>
            <a:rPr lang="en-US" sz="1600" dirty="0" smtClean="0"/>
            <a:t>Shared Services on the Web (customized)</a:t>
          </a:r>
          <a:endParaRPr lang="en-US" sz="1600" dirty="0"/>
        </a:p>
      </dgm:t>
    </dgm:pt>
    <dgm:pt modelId="{01509DCD-D676-5441-B74E-12DE776DAB50}" type="parTrans" cxnId="{C07D9F81-F3CE-0449-A856-7C4CECCE6D93}">
      <dgm:prSet/>
      <dgm:spPr/>
      <dgm:t>
        <a:bodyPr/>
        <a:lstStyle/>
        <a:p>
          <a:endParaRPr lang="en-US"/>
        </a:p>
      </dgm:t>
    </dgm:pt>
    <dgm:pt modelId="{329BF545-7FC5-C34A-9252-19E637141491}" type="sibTrans" cxnId="{C07D9F81-F3CE-0449-A856-7C4CECCE6D93}">
      <dgm:prSet/>
      <dgm:spPr/>
      <dgm:t>
        <a:bodyPr/>
        <a:lstStyle/>
        <a:p>
          <a:endParaRPr lang="en-US"/>
        </a:p>
      </dgm:t>
    </dgm:pt>
    <dgm:pt modelId="{8AC3C3E0-21DD-3C4F-8031-99874B7D9B37}">
      <dgm:prSet phldrT="[Text]" custT="1"/>
      <dgm:spPr/>
      <dgm:t>
        <a:bodyPr/>
        <a:lstStyle/>
        <a:p>
          <a:r>
            <a:rPr lang="en-US" sz="1600" dirty="0" smtClean="0"/>
            <a:t>QRIS links, state R&amp;D, state-specific tools, cost savings</a:t>
          </a:r>
          <a:endParaRPr lang="en-US" sz="1600" dirty="0"/>
        </a:p>
      </dgm:t>
    </dgm:pt>
    <dgm:pt modelId="{4F305029-6B35-9C4E-9AFF-5AE021CDE5EC}" type="parTrans" cxnId="{D5A06341-4885-BE49-8105-DF4724F718EE}">
      <dgm:prSet/>
      <dgm:spPr/>
      <dgm:t>
        <a:bodyPr/>
        <a:lstStyle/>
        <a:p>
          <a:endParaRPr lang="en-US"/>
        </a:p>
      </dgm:t>
    </dgm:pt>
    <dgm:pt modelId="{4AA96663-B588-2C4D-996B-1B8C6F44BF5F}" type="sibTrans" cxnId="{D5A06341-4885-BE49-8105-DF4724F718EE}">
      <dgm:prSet/>
      <dgm:spPr/>
      <dgm:t>
        <a:bodyPr/>
        <a:lstStyle/>
        <a:p>
          <a:endParaRPr lang="en-US"/>
        </a:p>
      </dgm:t>
    </dgm:pt>
    <dgm:pt modelId="{1EE8A20D-8C2D-914B-B801-CE2A44A2F676}">
      <dgm:prSet phldrT="[Text]" custT="1"/>
      <dgm:spPr/>
      <dgm:t>
        <a:bodyPr/>
        <a:lstStyle/>
        <a:p>
          <a:r>
            <a:rPr lang="en-US" sz="4400" dirty="0" smtClean="0">
              <a:solidFill>
                <a:srgbClr val="336699"/>
              </a:solidFill>
            </a:rPr>
            <a:t>Local</a:t>
          </a:r>
          <a:endParaRPr lang="en-US" sz="4400" dirty="0">
            <a:solidFill>
              <a:srgbClr val="336699"/>
            </a:solidFill>
          </a:endParaRPr>
        </a:p>
      </dgm:t>
    </dgm:pt>
    <dgm:pt modelId="{5C8F7297-A835-5041-8C6F-2CBBDEB727F8}" type="parTrans" cxnId="{49C7C6EF-249A-0F4A-9D7F-B44CF097F43E}">
      <dgm:prSet/>
      <dgm:spPr/>
      <dgm:t>
        <a:bodyPr/>
        <a:lstStyle/>
        <a:p>
          <a:endParaRPr lang="en-US"/>
        </a:p>
      </dgm:t>
    </dgm:pt>
    <dgm:pt modelId="{0E620B13-71F9-C040-9830-3B9123DD45D3}" type="sibTrans" cxnId="{49C7C6EF-249A-0F4A-9D7F-B44CF097F43E}">
      <dgm:prSet/>
      <dgm:spPr/>
      <dgm:t>
        <a:bodyPr/>
        <a:lstStyle/>
        <a:p>
          <a:endParaRPr lang="en-US"/>
        </a:p>
      </dgm:t>
    </dgm:pt>
    <dgm:pt modelId="{1400F89E-D0E7-F244-8F8C-91803E382B52}">
      <dgm:prSet phldrT="[Text]" custT="1"/>
      <dgm:spPr/>
      <dgm:t>
        <a:bodyPr/>
        <a:lstStyle/>
        <a:p>
          <a:r>
            <a:rPr lang="en-US" sz="1600" dirty="0" smtClean="0"/>
            <a:t>Shared Staff (administrative and/or program)</a:t>
          </a:r>
          <a:endParaRPr lang="en-US" sz="1600" dirty="0"/>
        </a:p>
      </dgm:t>
    </dgm:pt>
    <dgm:pt modelId="{9890DD79-1326-C241-80BB-86A5E13486BB}" type="parTrans" cxnId="{D4605FE5-AB10-2A49-A7EB-3CECDE02DA4E}">
      <dgm:prSet/>
      <dgm:spPr/>
      <dgm:t>
        <a:bodyPr/>
        <a:lstStyle/>
        <a:p>
          <a:endParaRPr lang="en-US"/>
        </a:p>
      </dgm:t>
    </dgm:pt>
    <dgm:pt modelId="{329AD88B-41A7-0F49-9024-7319CB8B0152}" type="sibTrans" cxnId="{D4605FE5-AB10-2A49-A7EB-3CECDE02DA4E}">
      <dgm:prSet/>
      <dgm:spPr/>
      <dgm:t>
        <a:bodyPr/>
        <a:lstStyle/>
        <a:p>
          <a:endParaRPr lang="en-US"/>
        </a:p>
      </dgm:t>
    </dgm:pt>
    <dgm:pt modelId="{B2D8683B-DAEA-4941-8265-95724811CE65}">
      <dgm:prSet phldrT="[Text]" custT="1"/>
      <dgm:spPr/>
      <dgm:t>
        <a:bodyPr/>
        <a:lstStyle/>
        <a:p>
          <a:r>
            <a:rPr lang="en-US" sz="1600" dirty="0" smtClean="0"/>
            <a:t>Support for marketing, enrollment</a:t>
          </a:r>
          <a:endParaRPr lang="en-US" sz="1600" dirty="0"/>
        </a:p>
      </dgm:t>
    </dgm:pt>
    <dgm:pt modelId="{D8738C12-FB46-3B42-AB83-B18A69A29D7B}" type="parTrans" cxnId="{CAD18C75-46A3-9E45-9937-C466F8619139}">
      <dgm:prSet/>
      <dgm:spPr/>
      <dgm:t>
        <a:bodyPr/>
        <a:lstStyle/>
        <a:p>
          <a:endParaRPr lang="en-US"/>
        </a:p>
      </dgm:t>
    </dgm:pt>
    <dgm:pt modelId="{8B585AEF-2DBB-4D46-920C-EA115955FF95}" type="sibTrans" cxnId="{CAD18C75-46A3-9E45-9937-C466F8619139}">
      <dgm:prSet/>
      <dgm:spPr/>
      <dgm:t>
        <a:bodyPr/>
        <a:lstStyle/>
        <a:p>
          <a:endParaRPr lang="en-US"/>
        </a:p>
      </dgm:t>
    </dgm:pt>
    <dgm:pt modelId="{35D6AEB2-CA0B-3249-9443-55C41374F3C8}">
      <dgm:prSet phldrT="[Text]" custT="1"/>
      <dgm:spPr/>
      <dgm:t>
        <a:bodyPr/>
        <a:lstStyle/>
        <a:p>
          <a:r>
            <a:rPr lang="en-US" sz="1600" dirty="0" smtClean="0"/>
            <a:t>Local cost savings (janitorial, etc.)</a:t>
          </a:r>
          <a:endParaRPr lang="en-US" sz="1600" dirty="0"/>
        </a:p>
      </dgm:t>
    </dgm:pt>
    <dgm:pt modelId="{696867C2-A574-AB4B-A8E6-211EA0CFA5A6}" type="parTrans" cxnId="{445A52B0-5C0E-FB4D-A3D5-7A40D9307364}">
      <dgm:prSet/>
      <dgm:spPr/>
      <dgm:t>
        <a:bodyPr/>
        <a:lstStyle/>
        <a:p>
          <a:endParaRPr lang="en-US"/>
        </a:p>
      </dgm:t>
    </dgm:pt>
    <dgm:pt modelId="{874888A8-8672-4148-8B30-4611CC07D6E9}" type="sibTrans" cxnId="{445A52B0-5C0E-FB4D-A3D5-7A40D9307364}">
      <dgm:prSet/>
      <dgm:spPr/>
      <dgm:t>
        <a:bodyPr/>
        <a:lstStyle/>
        <a:p>
          <a:endParaRPr lang="en-US"/>
        </a:p>
      </dgm:t>
    </dgm:pt>
    <dgm:pt modelId="{EBE9D4F5-9CB3-6440-9ACD-A6B56190CBBB}" type="pres">
      <dgm:prSet presAssocID="{5A00A80A-F56B-D54F-A9AD-CDC795CF5B2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0A85FF-488D-0E4B-8CE9-065D2DBE346F}" type="pres">
      <dgm:prSet presAssocID="{978BFF20-F3B1-4F4D-A62D-C8178216D1E4}" presName="circle1" presStyleLbl="node1" presStyleIdx="0" presStyleCnt="3"/>
      <dgm:spPr/>
    </dgm:pt>
    <dgm:pt modelId="{3DAD0F41-CADF-6F41-A315-0EF94DFE91F3}" type="pres">
      <dgm:prSet presAssocID="{978BFF20-F3B1-4F4D-A62D-C8178216D1E4}" presName="space" presStyleCnt="0"/>
      <dgm:spPr/>
    </dgm:pt>
    <dgm:pt modelId="{57C78A98-854D-EB4D-8C1A-A9A34C11BF8C}" type="pres">
      <dgm:prSet presAssocID="{978BFF20-F3B1-4F4D-A62D-C8178216D1E4}" presName="rect1" presStyleLbl="alignAcc1" presStyleIdx="0" presStyleCnt="3" custScaleX="106447"/>
      <dgm:spPr/>
      <dgm:t>
        <a:bodyPr/>
        <a:lstStyle/>
        <a:p>
          <a:endParaRPr lang="en-US"/>
        </a:p>
      </dgm:t>
    </dgm:pt>
    <dgm:pt modelId="{5D2BD319-568F-2B43-BBEC-E57B5D106C1D}" type="pres">
      <dgm:prSet presAssocID="{254AF456-C18B-4F44-A587-404FDEAC8E02}" presName="vertSpace2" presStyleLbl="node1" presStyleIdx="0" presStyleCnt="3"/>
      <dgm:spPr/>
    </dgm:pt>
    <dgm:pt modelId="{022D5D51-DBB3-FE45-86C0-A16E2A442C9B}" type="pres">
      <dgm:prSet presAssocID="{254AF456-C18B-4F44-A587-404FDEAC8E02}" presName="circle2" presStyleLbl="node1" presStyleIdx="1" presStyleCnt="3"/>
      <dgm:spPr/>
    </dgm:pt>
    <dgm:pt modelId="{CC54AACD-2E28-D54E-A154-E7F43F72A7E4}" type="pres">
      <dgm:prSet presAssocID="{254AF456-C18B-4F44-A587-404FDEAC8E02}" presName="rect2" presStyleLbl="alignAcc1" presStyleIdx="1" presStyleCnt="3" custScaleX="106447"/>
      <dgm:spPr/>
      <dgm:t>
        <a:bodyPr/>
        <a:lstStyle/>
        <a:p>
          <a:endParaRPr lang="en-US"/>
        </a:p>
      </dgm:t>
    </dgm:pt>
    <dgm:pt modelId="{6F1AFB28-A550-8F4F-8DDD-CB0DE24DA4F7}" type="pres">
      <dgm:prSet presAssocID="{1EE8A20D-8C2D-914B-B801-CE2A44A2F676}" presName="vertSpace3" presStyleLbl="node1" presStyleIdx="1" presStyleCnt="3"/>
      <dgm:spPr/>
    </dgm:pt>
    <dgm:pt modelId="{9D1F192D-8565-5B49-A6D5-90CDB5BD3A69}" type="pres">
      <dgm:prSet presAssocID="{1EE8A20D-8C2D-914B-B801-CE2A44A2F676}" presName="circle3" presStyleLbl="node1" presStyleIdx="2" presStyleCnt="3"/>
      <dgm:spPr/>
    </dgm:pt>
    <dgm:pt modelId="{6280EDED-0D4F-F044-BDC2-5800BAF8EC22}" type="pres">
      <dgm:prSet presAssocID="{1EE8A20D-8C2D-914B-B801-CE2A44A2F676}" presName="rect3" presStyleLbl="alignAcc1" presStyleIdx="2" presStyleCnt="3" custScaleX="106447"/>
      <dgm:spPr/>
      <dgm:t>
        <a:bodyPr/>
        <a:lstStyle/>
        <a:p>
          <a:endParaRPr lang="en-US"/>
        </a:p>
      </dgm:t>
    </dgm:pt>
    <dgm:pt modelId="{4E103B4D-6F96-584A-91CB-C65CC703B691}" type="pres">
      <dgm:prSet presAssocID="{978BFF20-F3B1-4F4D-A62D-C8178216D1E4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ECBCFE-6050-E448-BAAB-361D37E93771}" type="pres">
      <dgm:prSet presAssocID="{978BFF20-F3B1-4F4D-A62D-C8178216D1E4}" presName="rect1ChTx" presStyleLbl="alignAcc1" presStyleIdx="2" presStyleCnt="3" custScaleX="1448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6AB17-814F-0543-8E36-A4949FC9EC98}" type="pres">
      <dgm:prSet presAssocID="{254AF456-C18B-4F44-A587-404FDEAC8E02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E0686-0C1D-CF44-A796-7E5B29EBBD59}" type="pres">
      <dgm:prSet presAssocID="{254AF456-C18B-4F44-A587-404FDEAC8E02}" presName="rect2ChTx" presStyleLbl="alignAcc1" presStyleIdx="2" presStyleCnt="3" custScaleX="1437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D2C52-B9D2-674D-B564-A9427B86305C}" type="pres">
      <dgm:prSet presAssocID="{1EE8A20D-8C2D-914B-B801-CE2A44A2F676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0B33F-CDFD-D643-9EFC-E0190A7B06CC}" type="pres">
      <dgm:prSet presAssocID="{1EE8A20D-8C2D-914B-B801-CE2A44A2F676}" presName="rect3ChTx" presStyleLbl="alignAcc1" presStyleIdx="2" presStyleCnt="3" custScaleX="145912" custLinFactNeighborX="3616" custLinFactNeighborY="-1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5A52B0-5C0E-FB4D-A3D5-7A40D9307364}" srcId="{1EE8A20D-8C2D-914B-B801-CE2A44A2F676}" destId="{35D6AEB2-CA0B-3249-9443-55C41374F3C8}" srcOrd="1" destOrd="0" parTransId="{696867C2-A574-AB4B-A8E6-211EA0CFA5A6}" sibTransId="{874888A8-8672-4148-8B30-4611CC07D6E9}"/>
    <dgm:cxn modelId="{CDCDF79A-43A5-D04F-82C1-9D326F9AF781}" type="presOf" srcId="{254AF456-C18B-4F44-A587-404FDEAC8E02}" destId="{F9E6AB17-814F-0543-8E36-A4949FC9EC98}" srcOrd="1" destOrd="0" presId="urn:microsoft.com/office/officeart/2005/8/layout/target3"/>
    <dgm:cxn modelId="{CAD18C75-46A3-9E45-9937-C466F8619139}" srcId="{1EE8A20D-8C2D-914B-B801-CE2A44A2F676}" destId="{B2D8683B-DAEA-4941-8265-95724811CE65}" srcOrd="2" destOrd="0" parTransId="{D8738C12-FB46-3B42-AB83-B18A69A29D7B}" sibTransId="{8B585AEF-2DBB-4D46-920C-EA115955FF95}"/>
    <dgm:cxn modelId="{96896680-86AD-4440-990F-36D5119A8C1D}" type="presOf" srcId="{202C0F68-6CDF-C04A-9AE9-2626D941580A}" destId="{00ECBCFE-6050-E448-BAAB-361D37E93771}" srcOrd="0" destOrd="0" presId="urn:microsoft.com/office/officeart/2005/8/layout/target3"/>
    <dgm:cxn modelId="{353D9305-B110-FD45-A532-C0519AED9624}" type="presOf" srcId="{5A00A80A-F56B-D54F-A9AD-CDC795CF5B2A}" destId="{EBE9D4F5-9CB3-6440-9ACD-A6B56190CBBB}" srcOrd="0" destOrd="0" presId="urn:microsoft.com/office/officeart/2005/8/layout/target3"/>
    <dgm:cxn modelId="{B137DA2D-AC46-9947-898F-6D3B16D7E9C7}" type="presOf" srcId="{254AF456-C18B-4F44-A587-404FDEAC8E02}" destId="{CC54AACD-2E28-D54E-A154-E7F43F72A7E4}" srcOrd="0" destOrd="0" presId="urn:microsoft.com/office/officeart/2005/8/layout/target3"/>
    <dgm:cxn modelId="{2FF43067-3849-6C44-AE0E-DA4AD3C2D902}" srcId="{978BFF20-F3B1-4F4D-A62D-C8178216D1E4}" destId="{ADF0C8D2-79F7-4A42-988F-20C32EC1D028}" srcOrd="1" destOrd="0" parTransId="{0CF1376B-1ED4-5740-8BB4-026035F505CC}" sibTransId="{00DB1764-D0A7-D446-AB65-5ED8202B1A7E}"/>
    <dgm:cxn modelId="{D5A06341-4885-BE49-8105-DF4724F718EE}" srcId="{254AF456-C18B-4F44-A587-404FDEAC8E02}" destId="{8AC3C3E0-21DD-3C4F-8031-99874B7D9B37}" srcOrd="1" destOrd="0" parTransId="{4F305029-6B35-9C4E-9AFF-5AE021CDE5EC}" sibTransId="{4AA96663-B588-2C4D-996B-1B8C6F44BF5F}"/>
    <dgm:cxn modelId="{7FC23433-34DE-AF40-B319-6519F7881876}" type="presOf" srcId="{ADF0C8D2-79F7-4A42-988F-20C32EC1D028}" destId="{00ECBCFE-6050-E448-BAAB-361D37E93771}" srcOrd="0" destOrd="1" presId="urn:microsoft.com/office/officeart/2005/8/layout/target3"/>
    <dgm:cxn modelId="{49C7C6EF-249A-0F4A-9D7F-B44CF097F43E}" srcId="{5A00A80A-F56B-D54F-A9AD-CDC795CF5B2A}" destId="{1EE8A20D-8C2D-914B-B801-CE2A44A2F676}" srcOrd="2" destOrd="0" parTransId="{5C8F7297-A835-5041-8C6F-2CBBDEB727F8}" sibTransId="{0E620B13-71F9-C040-9830-3B9123DD45D3}"/>
    <dgm:cxn modelId="{4C9DDEB2-5BD9-0D45-B38A-814F6B4922FF}" srcId="{978BFF20-F3B1-4F4D-A62D-C8178216D1E4}" destId="{202C0F68-6CDF-C04A-9AE9-2626D941580A}" srcOrd="0" destOrd="0" parTransId="{EC1D3ACE-D932-CB46-8AA2-1942E372E7B0}" sibTransId="{A0E6E2C7-2EF8-DB41-8B30-A813F015ACD0}"/>
    <dgm:cxn modelId="{23D62B7D-8145-6F40-933E-2B0779560355}" type="presOf" srcId="{1EE8A20D-8C2D-914B-B801-CE2A44A2F676}" destId="{6280EDED-0D4F-F044-BDC2-5800BAF8EC22}" srcOrd="0" destOrd="0" presId="urn:microsoft.com/office/officeart/2005/8/layout/target3"/>
    <dgm:cxn modelId="{D4605FE5-AB10-2A49-A7EB-3CECDE02DA4E}" srcId="{1EE8A20D-8C2D-914B-B801-CE2A44A2F676}" destId="{1400F89E-D0E7-F244-8F8C-91803E382B52}" srcOrd="0" destOrd="0" parTransId="{9890DD79-1326-C241-80BB-86A5E13486BB}" sibTransId="{329AD88B-41A7-0F49-9024-7319CB8B0152}"/>
    <dgm:cxn modelId="{4B8A7E3C-7B25-1546-9EFE-3467B685C874}" type="presOf" srcId="{978BFF20-F3B1-4F4D-A62D-C8178216D1E4}" destId="{4E103B4D-6F96-584A-91CB-C65CC703B691}" srcOrd="1" destOrd="0" presId="urn:microsoft.com/office/officeart/2005/8/layout/target3"/>
    <dgm:cxn modelId="{0BA98988-16B7-3640-97EE-B9D1804602E1}" type="presOf" srcId="{35D6AEB2-CA0B-3249-9443-55C41374F3C8}" destId="{B570B33F-CDFD-D643-9EFC-E0190A7B06CC}" srcOrd="0" destOrd="1" presId="urn:microsoft.com/office/officeart/2005/8/layout/target3"/>
    <dgm:cxn modelId="{06A78994-5A0F-F44B-8C16-82B93D9B5A1F}" type="presOf" srcId="{1EE8A20D-8C2D-914B-B801-CE2A44A2F676}" destId="{704D2C52-B9D2-674D-B564-A9427B86305C}" srcOrd="1" destOrd="0" presId="urn:microsoft.com/office/officeart/2005/8/layout/target3"/>
    <dgm:cxn modelId="{C07D9F81-F3CE-0449-A856-7C4CECCE6D93}" srcId="{254AF456-C18B-4F44-A587-404FDEAC8E02}" destId="{3D28D9CE-21E0-0A46-812A-0260C0423CCE}" srcOrd="0" destOrd="0" parTransId="{01509DCD-D676-5441-B74E-12DE776DAB50}" sibTransId="{329BF545-7FC5-C34A-9252-19E637141491}"/>
    <dgm:cxn modelId="{31B6C95C-32C1-D546-BBFA-0D05159BFBE6}" srcId="{5A00A80A-F56B-D54F-A9AD-CDC795CF5B2A}" destId="{254AF456-C18B-4F44-A587-404FDEAC8E02}" srcOrd="1" destOrd="0" parTransId="{51339ACF-35CC-7A4B-AFCC-AB902303E422}" sibTransId="{4655B065-FDAF-1F47-96DA-C232C2F67C53}"/>
    <dgm:cxn modelId="{4B733108-80AD-2041-875E-F0EC3949DB55}" srcId="{5A00A80A-F56B-D54F-A9AD-CDC795CF5B2A}" destId="{978BFF20-F3B1-4F4D-A62D-C8178216D1E4}" srcOrd="0" destOrd="0" parTransId="{D2BE4AF2-8DA3-B240-8010-4E5DC4C74883}" sibTransId="{F3041316-2501-D049-858D-D63F11F349FE}"/>
    <dgm:cxn modelId="{561FCB8B-91E1-ED40-A8CC-670DA77F89B1}" type="presOf" srcId="{3D28D9CE-21E0-0A46-812A-0260C0423CCE}" destId="{8A3E0686-0C1D-CF44-A796-7E5B29EBBD59}" srcOrd="0" destOrd="0" presId="urn:microsoft.com/office/officeart/2005/8/layout/target3"/>
    <dgm:cxn modelId="{F9474AAC-CA01-8B4C-AB11-7FD4BA32798E}" type="presOf" srcId="{978BFF20-F3B1-4F4D-A62D-C8178216D1E4}" destId="{57C78A98-854D-EB4D-8C1A-A9A34C11BF8C}" srcOrd="0" destOrd="0" presId="urn:microsoft.com/office/officeart/2005/8/layout/target3"/>
    <dgm:cxn modelId="{5EB448FF-DE59-0F4A-A4D5-0284A86B71A9}" type="presOf" srcId="{8AC3C3E0-21DD-3C4F-8031-99874B7D9B37}" destId="{8A3E0686-0C1D-CF44-A796-7E5B29EBBD59}" srcOrd="0" destOrd="1" presId="urn:microsoft.com/office/officeart/2005/8/layout/target3"/>
    <dgm:cxn modelId="{76D17AB0-1E68-DC4A-8ACB-8A8DDD4D0F8D}" type="presOf" srcId="{1400F89E-D0E7-F244-8F8C-91803E382B52}" destId="{B570B33F-CDFD-D643-9EFC-E0190A7B06CC}" srcOrd="0" destOrd="0" presId="urn:microsoft.com/office/officeart/2005/8/layout/target3"/>
    <dgm:cxn modelId="{FDE3C0FC-5BAC-CC46-BA1F-414DD190E659}" type="presOf" srcId="{B2D8683B-DAEA-4941-8265-95724811CE65}" destId="{B570B33F-CDFD-D643-9EFC-E0190A7B06CC}" srcOrd="0" destOrd="2" presId="urn:microsoft.com/office/officeart/2005/8/layout/target3"/>
    <dgm:cxn modelId="{3B61B2F9-504F-6146-8D1B-3A6AB0F8F94F}" type="presParOf" srcId="{EBE9D4F5-9CB3-6440-9ACD-A6B56190CBBB}" destId="{AF0A85FF-488D-0E4B-8CE9-065D2DBE346F}" srcOrd="0" destOrd="0" presId="urn:microsoft.com/office/officeart/2005/8/layout/target3"/>
    <dgm:cxn modelId="{862B8519-374E-8643-83C7-9C3E51EA920F}" type="presParOf" srcId="{EBE9D4F5-9CB3-6440-9ACD-A6B56190CBBB}" destId="{3DAD0F41-CADF-6F41-A315-0EF94DFE91F3}" srcOrd="1" destOrd="0" presId="urn:microsoft.com/office/officeart/2005/8/layout/target3"/>
    <dgm:cxn modelId="{AD04AF5F-1AB7-6149-B3D6-DE2A16C1442C}" type="presParOf" srcId="{EBE9D4F5-9CB3-6440-9ACD-A6B56190CBBB}" destId="{57C78A98-854D-EB4D-8C1A-A9A34C11BF8C}" srcOrd="2" destOrd="0" presId="urn:microsoft.com/office/officeart/2005/8/layout/target3"/>
    <dgm:cxn modelId="{762B76C9-8CC7-7448-9CBE-68E468881203}" type="presParOf" srcId="{EBE9D4F5-9CB3-6440-9ACD-A6B56190CBBB}" destId="{5D2BD319-568F-2B43-BBEC-E57B5D106C1D}" srcOrd="3" destOrd="0" presId="urn:microsoft.com/office/officeart/2005/8/layout/target3"/>
    <dgm:cxn modelId="{E009D25A-569B-4848-91E6-932FEFCE850A}" type="presParOf" srcId="{EBE9D4F5-9CB3-6440-9ACD-A6B56190CBBB}" destId="{022D5D51-DBB3-FE45-86C0-A16E2A442C9B}" srcOrd="4" destOrd="0" presId="urn:microsoft.com/office/officeart/2005/8/layout/target3"/>
    <dgm:cxn modelId="{61717DAC-D230-C447-B2C5-04D5DDFF3DBD}" type="presParOf" srcId="{EBE9D4F5-9CB3-6440-9ACD-A6B56190CBBB}" destId="{CC54AACD-2E28-D54E-A154-E7F43F72A7E4}" srcOrd="5" destOrd="0" presId="urn:microsoft.com/office/officeart/2005/8/layout/target3"/>
    <dgm:cxn modelId="{3C86B580-B032-9147-9A73-0BB36DDFE890}" type="presParOf" srcId="{EBE9D4F5-9CB3-6440-9ACD-A6B56190CBBB}" destId="{6F1AFB28-A550-8F4F-8DDD-CB0DE24DA4F7}" srcOrd="6" destOrd="0" presId="urn:microsoft.com/office/officeart/2005/8/layout/target3"/>
    <dgm:cxn modelId="{49831A1A-AF64-D245-9980-CE51740FA847}" type="presParOf" srcId="{EBE9D4F5-9CB3-6440-9ACD-A6B56190CBBB}" destId="{9D1F192D-8565-5B49-A6D5-90CDB5BD3A69}" srcOrd="7" destOrd="0" presId="urn:microsoft.com/office/officeart/2005/8/layout/target3"/>
    <dgm:cxn modelId="{3ED2B066-22CD-2940-9CCC-304889289521}" type="presParOf" srcId="{EBE9D4F5-9CB3-6440-9ACD-A6B56190CBBB}" destId="{6280EDED-0D4F-F044-BDC2-5800BAF8EC22}" srcOrd="8" destOrd="0" presId="urn:microsoft.com/office/officeart/2005/8/layout/target3"/>
    <dgm:cxn modelId="{9A3DDB24-9C6F-6D4D-B11C-24925211BDAC}" type="presParOf" srcId="{EBE9D4F5-9CB3-6440-9ACD-A6B56190CBBB}" destId="{4E103B4D-6F96-584A-91CB-C65CC703B691}" srcOrd="9" destOrd="0" presId="urn:microsoft.com/office/officeart/2005/8/layout/target3"/>
    <dgm:cxn modelId="{9327C6B1-34C1-A743-B433-8F3883F51330}" type="presParOf" srcId="{EBE9D4F5-9CB3-6440-9ACD-A6B56190CBBB}" destId="{00ECBCFE-6050-E448-BAAB-361D37E93771}" srcOrd="10" destOrd="0" presId="urn:microsoft.com/office/officeart/2005/8/layout/target3"/>
    <dgm:cxn modelId="{30AD4BCE-B701-0D4A-B5D0-932B3AF26857}" type="presParOf" srcId="{EBE9D4F5-9CB3-6440-9ACD-A6B56190CBBB}" destId="{F9E6AB17-814F-0543-8E36-A4949FC9EC98}" srcOrd="11" destOrd="0" presId="urn:microsoft.com/office/officeart/2005/8/layout/target3"/>
    <dgm:cxn modelId="{58C16897-ADCB-EC45-B58D-AB630C6089BC}" type="presParOf" srcId="{EBE9D4F5-9CB3-6440-9ACD-A6B56190CBBB}" destId="{8A3E0686-0C1D-CF44-A796-7E5B29EBBD59}" srcOrd="12" destOrd="0" presId="urn:microsoft.com/office/officeart/2005/8/layout/target3"/>
    <dgm:cxn modelId="{2F7E12F2-8E21-A842-B5FC-3AAAC825D22C}" type="presParOf" srcId="{EBE9D4F5-9CB3-6440-9ACD-A6B56190CBBB}" destId="{704D2C52-B9D2-674D-B564-A9427B86305C}" srcOrd="13" destOrd="0" presId="urn:microsoft.com/office/officeart/2005/8/layout/target3"/>
    <dgm:cxn modelId="{C841696A-7DF4-924C-B920-8D2F9079C5AE}" type="presParOf" srcId="{EBE9D4F5-9CB3-6440-9ACD-A6B56190CBBB}" destId="{B570B33F-CDFD-D643-9EFC-E0190A7B06CC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B1BE8-7008-5342-8EAD-E7D01AD49D0C}">
      <dsp:nvSpPr>
        <dsp:cNvPr id="0" name=""/>
        <dsp:cNvSpPr/>
      </dsp:nvSpPr>
      <dsp:spPr>
        <a:xfrm>
          <a:off x="1639091" y="798366"/>
          <a:ext cx="1867048" cy="933524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bg1"/>
              </a:solidFill>
            </a:rPr>
            <a:t>Full Enrollment</a:t>
          </a:r>
        </a:p>
      </dsp:txBody>
      <dsp:txXfrm>
        <a:off x="1666433" y="825708"/>
        <a:ext cx="1812364" cy="878840"/>
      </dsp:txXfrm>
    </dsp:sp>
    <dsp:sp modelId="{5233CD2A-539E-E247-958F-D5D2B1ED2FC2}">
      <dsp:nvSpPr>
        <dsp:cNvPr id="0" name=""/>
        <dsp:cNvSpPr/>
      </dsp:nvSpPr>
      <dsp:spPr>
        <a:xfrm rot="3457343">
          <a:off x="2808876" y="2241659"/>
          <a:ext cx="973030" cy="32673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>
            <a:solidFill>
              <a:schemeClr val="bg1"/>
            </a:solidFill>
          </a:endParaRPr>
        </a:p>
      </dsp:txBody>
      <dsp:txXfrm>
        <a:off x="2906896" y="2307006"/>
        <a:ext cx="776990" cy="196039"/>
      </dsp:txXfrm>
    </dsp:sp>
    <dsp:sp modelId="{758EADB0-65DE-4047-943B-40A71599C132}">
      <dsp:nvSpPr>
        <dsp:cNvPr id="0" name=""/>
        <dsp:cNvSpPr/>
      </dsp:nvSpPr>
      <dsp:spPr>
        <a:xfrm>
          <a:off x="3084644" y="3078161"/>
          <a:ext cx="1867048" cy="933524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bg1"/>
              </a:solidFill>
            </a:rPr>
            <a:t>Revenues Cover Per-Child Cost </a:t>
          </a:r>
        </a:p>
      </dsp:txBody>
      <dsp:txXfrm>
        <a:off x="3111986" y="3105503"/>
        <a:ext cx="1812364" cy="878840"/>
      </dsp:txXfrm>
    </dsp:sp>
    <dsp:sp modelId="{FC0ABDA9-EDA8-2341-8C0C-7B846C9BF8C9}">
      <dsp:nvSpPr>
        <dsp:cNvPr id="0" name=""/>
        <dsp:cNvSpPr/>
      </dsp:nvSpPr>
      <dsp:spPr>
        <a:xfrm rot="10800000">
          <a:off x="1989984" y="3381557"/>
          <a:ext cx="973030" cy="32673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>
            <a:solidFill>
              <a:schemeClr val="bg1"/>
            </a:solidFill>
          </a:endParaRPr>
        </a:p>
      </dsp:txBody>
      <dsp:txXfrm rot="10800000">
        <a:off x="2088004" y="3446904"/>
        <a:ext cx="776990" cy="196039"/>
      </dsp:txXfrm>
    </dsp:sp>
    <dsp:sp modelId="{76CA727C-3326-924A-A57F-8DEEAC24A523}">
      <dsp:nvSpPr>
        <dsp:cNvPr id="0" name=""/>
        <dsp:cNvSpPr/>
      </dsp:nvSpPr>
      <dsp:spPr>
        <a:xfrm>
          <a:off x="1307" y="3078161"/>
          <a:ext cx="1867048" cy="933524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bg1"/>
              </a:solidFill>
            </a:rPr>
            <a:t>Full Fee Collection</a:t>
          </a:r>
        </a:p>
      </dsp:txBody>
      <dsp:txXfrm>
        <a:off x="28649" y="3105503"/>
        <a:ext cx="1812364" cy="878840"/>
      </dsp:txXfrm>
    </dsp:sp>
    <dsp:sp modelId="{3C74FF7E-15F0-2E4C-931F-E42DA6CB7276}">
      <dsp:nvSpPr>
        <dsp:cNvPr id="0" name=""/>
        <dsp:cNvSpPr/>
      </dsp:nvSpPr>
      <dsp:spPr>
        <a:xfrm rot="18341587">
          <a:off x="1267208" y="2241659"/>
          <a:ext cx="973030" cy="32673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>
            <a:solidFill>
              <a:schemeClr val="bg1"/>
            </a:solidFill>
          </a:endParaRPr>
        </a:p>
      </dsp:txBody>
      <dsp:txXfrm>
        <a:off x="1365228" y="2307006"/>
        <a:ext cx="776990" cy="1960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DD4FB-88FF-BE4F-B0BC-50D78BE18A2A}">
      <dsp:nvSpPr>
        <dsp:cNvPr id="0" name=""/>
        <dsp:cNvSpPr/>
      </dsp:nvSpPr>
      <dsp:spPr>
        <a:xfrm>
          <a:off x="0" y="1303020"/>
          <a:ext cx="8229600" cy="173736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CF61DA-26ED-9D4A-8039-18AFFF35E27E}">
      <dsp:nvSpPr>
        <dsp:cNvPr id="0" name=""/>
        <dsp:cNvSpPr/>
      </dsp:nvSpPr>
      <dsp:spPr>
        <a:xfrm>
          <a:off x="3616" y="0"/>
          <a:ext cx="2386905" cy="173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b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rgbClr val="606060"/>
              </a:solidFill>
            </a:rPr>
            <a:t>Shared Services on the Web</a:t>
          </a:r>
          <a:endParaRPr lang="en-US" sz="3000" kern="1200" dirty="0">
            <a:solidFill>
              <a:srgbClr val="606060"/>
            </a:solidFill>
          </a:endParaRPr>
        </a:p>
      </dsp:txBody>
      <dsp:txXfrm>
        <a:off x="3616" y="0"/>
        <a:ext cx="2386905" cy="1737360"/>
      </dsp:txXfrm>
    </dsp:sp>
    <dsp:sp modelId="{3EAD205A-A1F8-564C-AF37-9434956DF8A1}">
      <dsp:nvSpPr>
        <dsp:cNvPr id="0" name=""/>
        <dsp:cNvSpPr/>
      </dsp:nvSpPr>
      <dsp:spPr>
        <a:xfrm>
          <a:off x="979899" y="1954530"/>
          <a:ext cx="434340" cy="4343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452DC4-89C9-6440-9E01-0B42F69D92EC}">
      <dsp:nvSpPr>
        <dsp:cNvPr id="0" name=""/>
        <dsp:cNvSpPr/>
      </dsp:nvSpPr>
      <dsp:spPr>
        <a:xfrm>
          <a:off x="2509867" y="2606040"/>
          <a:ext cx="2386905" cy="173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606060"/>
              </a:solidFill>
            </a:rPr>
            <a:t>many options in between</a:t>
          </a:r>
          <a:endParaRPr lang="en-US" sz="2400" kern="1200" dirty="0">
            <a:solidFill>
              <a:srgbClr val="606060"/>
            </a:solidFill>
          </a:endParaRPr>
        </a:p>
      </dsp:txBody>
      <dsp:txXfrm>
        <a:off x="2509867" y="2606040"/>
        <a:ext cx="2386905" cy="1737360"/>
      </dsp:txXfrm>
    </dsp:sp>
    <dsp:sp modelId="{907A70BA-ECC2-1648-BF4E-FE844119CBDD}">
      <dsp:nvSpPr>
        <dsp:cNvPr id="0" name=""/>
        <dsp:cNvSpPr/>
      </dsp:nvSpPr>
      <dsp:spPr>
        <a:xfrm>
          <a:off x="3486150" y="1954530"/>
          <a:ext cx="434340" cy="4343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522B54-F04B-BA4D-B6C0-AFCAF931AC6E}">
      <dsp:nvSpPr>
        <dsp:cNvPr id="0" name=""/>
        <dsp:cNvSpPr/>
      </dsp:nvSpPr>
      <dsp:spPr>
        <a:xfrm>
          <a:off x="5016118" y="0"/>
          <a:ext cx="2386905" cy="173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b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rgbClr val="606060"/>
              </a:solidFill>
            </a:rPr>
            <a:t>Intensive Shared Services</a:t>
          </a:r>
          <a:endParaRPr lang="en-US" sz="3000" kern="1200" dirty="0">
            <a:solidFill>
              <a:srgbClr val="606060"/>
            </a:solidFill>
          </a:endParaRPr>
        </a:p>
      </dsp:txBody>
      <dsp:txXfrm>
        <a:off x="5016118" y="0"/>
        <a:ext cx="2386905" cy="1737360"/>
      </dsp:txXfrm>
    </dsp:sp>
    <dsp:sp modelId="{8FA3BCCE-219A-134E-8035-F5A237F1D753}">
      <dsp:nvSpPr>
        <dsp:cNvPr id="0" name=""/>
        <dsp:cNvSpPr/>
      </dsp:nvSpPr>
      <dsp:spPr>
        <a:xfrm>
          <a:off x="5992400" y="1954530"/>
          <a:ext cx="434340" cy="4343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A85FF-488D-0E4B-8CE9-065D2DBE346F}">
      <dsp:nvSpPr>
        <dsp:cNvPr id="0" name=""/>
        <dsp:cNvSpPr/>
      </dsp:nvSpPr>
      <dsp:spPr>
        <a:xfrm>
          <a:off x="-347662" y="0"/>
          <a:ext cx="4343400" cy="43434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C78A98-854D-EB4D-8C1A-A9A34C11BF8C}">
      <dsp:nvSpPr>
        <dsp:cNvPr id="0" name=""/>
        <dsp:cNvSpPr/>
      </dsp:nvSpPr>
      <dsp:spPr>
        <a:xfrm>
          <a:off x="1628760" y="0"/>
          <a:ext cx="6448452" cy="4343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solidFill>
                <a:srgbClr val="336699"/>
              </a:solidFill>
            </a:rPr>
            <a:t>National</a:t>
          </a: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1628760" y="0"/>
        <a:ext cx="3224226" cy="1303022"/>
      </dsp:txXfrm>
    </dsp:sp>
    <dsp:sp modelId="{022D5D51-DBB3-FE45-86C0-A16E2A442C9B}">
      <dsp:nvSpPr>
        <dsp:cNvPr id="0" name=""/>
        <dsp:cNvSpPr/>
      </dsp:nvSpPr>
      <dsp:spPr>
        <a:xfrm>
          <a:off x="412433" y="1303022"/>
          <a:ext cx="2823207" cy="282320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54AACD-2E28-D54E-A154-E7F43F72A7E4}">
      <dsp:nvSpPr>
        <dsp:cNvPr id="0" name=""/>
        <dsp:cNvSpPr/>
      </dsp:nvSpPr>
      <dsp:spPr>
        <a:xfrm>
          <a:off x="1628760" y="1303022"/>
          <a:ext cx="6448452" cy="28232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solidFill>
                <a:srgbClr val="336699"/>
              </a:solidFill>
            </a:rPr>
            <a:t>State</a:t>
          </a:r>
          <a:endParaRPr lang="en-US" sz="4400" kern="1200" dirty="0">
            <a:solidFill>
              <a:srgbClr val="336699"/>
            </a:solidFill>
          </a:endParaRPr>
        </a:p>
      </dsp:txBody>
      <dsp:txXfrm>
        <a:off x="1628760" y="1303022"/>
        <a:ext cx="3224226" cy="1303018"/>
      </dsp:txXfrm>
    </dsp:sp>
    <dsp:sp modelId="{9D1F192D-8565-5B49-A6D5-90CDB5BD3A69}">
      <dsp:nvSpPr>
        <dsp:cNvPr id="0" name=""/>
        <dsp:cNvSpPr/>
      </dsp:nvSpPr>
      <dsp:spPr>
        <a:xfrm>
          <a:off x="1172527" y="2606041"/>
          <a:ext cx="1303018" cy="130301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80EDED-0D4F-F044-BDC2-5800BAF8EC22}">
      <dsp:nvSpPr>
        <dsp:cNvPr id="0" name=""/>
        <dsp:cNvSpPr/>
      </dsp:nvSpPr>
      <dsp:spPr>
        <a:xfrm>
          <a:off x="1628760" y="2606041"/>
          <a:ext cx="6448452" cy="13030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solidFill>
                <a:srgbClr val="336699"/>
              </a:solidFill>
            </a:rPr>
            <a:t>Local</a:t>
          </a:r>
          <a:endParaRPr lang="en-US" sz="4400" kern="1200" dirty="0">
            <a:solidFill>
              <a:srgbClr val="336699"/>
            </a:solidFill>
          </a:endParaRPr>
        </a:p>
      </dsp:txBody>
      <dsp:txXfrm>
        <a:off x="1628760" y="2606041"/>
        <a:ext cx="3224226" cy="1303018"/>
      </dsp:txXfrm>
    </dsp:sp>
    <dsp:sp modelId="{00ECBCFE-6050-E448-BAAB-361D37E93771}">
      <dsp:nvSpPr>
        <dsp:cNvPr id="0" name=""/>
        <dsp:cNvSpPr/>
      </dsp:nvSpPr>
      <dsp:spPr>
        <a:xfrm>
          <a:off x="4174320" y="0"/>
          <a:ext cx="4386283" cy="130302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Shared Services on the Web (generic)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Cost savings, tools,  R&amp;D</a:t>
          </a:r>
          <a:endParaRPr lang="en-US" sz="1600" kern="1200" dirty="0"/>
        </a:p>
      </dsp:txBody>
      <dsp:txXfrm>
        <a:off x="4174320" y="0"/>
        <a:ext cx="4386283" cy="1303022"/>
      </dsp:txXfrm>
    </dsp:sp>
    <dsp:sp modelId="{8A3E0686-0C1D-CF44-A796-7E5B29EBBD59}">
      <dsp:nvSpPr>
        <dsp:cNvPr id="0" name=""/>
        <dsp:cNvSpPr/>
      </dsp:nvSpPr>
      <dsp:spPr>
        <a:xfrm>
          <a:off x="4190994" y="1303022"/>
          <a:ext cx="4352934" cy="130301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Shared Services on the Web (customized)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QRIS links, state R&amp;D, state-specific tools, cost savings</a:t>
          </a:r>
          <a:endParaRPr lang="en-US" sz="1600" kern="1200" dirty="0"/>
        </a:p>
      </dsp:txBody>
      <dsp:txXfrm>
        <a:off x="4190994" y="1303022"/>
        <a:ext cx="4352934" cy="1303018"/>
      </dsp:txXfrm>
    </dsp:sp>
    <dsp:sp modelId="{B570B33F-CDFD-D643-9EFC-E0190A7B06CC}">
      <dsp:nvSpPr>
        <dsp:cNvPr id="0" name=""/>
        <dsp:cNvSpPr/>
      </dsp:nvSpPr>
      <dsp:spPr>
        <a:xfrm>
          <a:off x="4157661" y="2590795"/>
          <a:ext cx="4419601" cy="130301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Shared Staff (administrative and/or program)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Local cost savings (janitorial, etc.)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Support for marketing, enrollment</a:t>
          </a:r>
          <a:endParaRPr lang="en-US" sz="1600" kern="1200" dirty="0"/>
        </a:p>
      </dsp:txBody>
      <dsp:txXfrm>
        <a:off x="4157661" y="2590795"/>
        <a:ext cx="4419601" cy="1303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2A074-CEAD-8145-92EE-23B8F11380F6}" type="datetimeFigureOut">
              <a:rPr lang="en-US" smtClean="0"/>
              <a:pPr/>
              <a:t>4/21/13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3BCC5-BB57-FE48-AD36-5B4995377C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8119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96C46-6CF7-4B5A-AC0C-A1DB61BFD6BF}" type="datetimeFigureOut">
              <a:rPr lang="en-US" smtClean="0"/>
              <a:pPr/>
              <a:t>4/21/13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E2DD2-5AF8-48A5-A2BA-0D6CD6086D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173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E2DD2-5AF8-48A5-A2BA-0D6CD6086D0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LIBBIE – the info in red</a:t>
            </a:r>
            <a:r>
              <a:rPr lang="en-US" baseline="0" dirty="0" smtClean="0"/>
              <a:t> may not belong HERE, in this slide, but I think it’s really important to reinforce that reducing costs doesn’t just mean buying less paper or eliminating conferences and that raising revenues doesn’t just mean writing a grant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E2DD2-5AF8-48A5-A2BA-0D6CD6086D0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840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what the excel summary spreadsheet</a:t>
            </a:r>
            <a:r>
              <a:rPr lang="en-US" baseline="0" dirty="0" smtClean="0"/>
              <a:t> looks like – 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RESOURCE: generic cost model (word and excel files)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E217CD-17D2-4D16-9469-088C1214C1A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33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7D4D-621B-4D3E-84CF-55147594AF4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E2DD2-5AF8-48A5-A2BA-0D6CD6086D0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33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Discussion: Shared Services Alliance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E2DD2-5AF8-48A5-A2BA-0D6CD6086D0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185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E68DBF-EEF1-2C43-8A65-DD067EDC5504}" type="slidenum">
              <a:rPr lang="en-US"/>
              <a:pPr/>
              <a:t>27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But given</a:t>
            </a:r>
            <a:r>
              <a:rPr lang="en-US" baseline="0" dirty="0" smtClean="0"/>
              <a:t> our current ECE business model how can an ECE program director possibly provide pedagogical leadership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we</a:t>
            </a:r>
            <a:r>
              <a:rPr lang="en-US" baseline="0" dirty="0" smtClean="0"/>
              <a:t> mean by SS? Usually people think of it just in economic terms, as a way to save $. But it’s always been about </a:t>
            </a:r>
            <a:r>
              <a:rPr lang="en-US" b="1" baseline="0" dirty="0" smtClean="0"/>
              <a:t>resource reallocation</a:t>
            </a:r>
            <a:r>
              <a:rPr lang="en-US" baseline="0" dirty="0" smtClean="0"/>
              <a:t>: saving time and money, and putting those into quality.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Language from OE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Building Quality, Leadership and Management Capacity in Early Care and Education Through Shared Services - We seek to build strong, effective ECE programs that are able to ensure positive child outcomes by promoting Shared Services as a framework for pedagogical leadership and sound business management. … focusing on capacity-building as a collective endeavor, spreading costs, sharing staff and restructuring leadership among multiple sites.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E2DD2-5AF8-48A5-A2BA-0D6CD6086D0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6396D3B-F51D-2441-A9EC-8E5718655477}" type="datetime1">
              <a:rPr lang="en-US" smtClean="0"/>
              <a:t>4/21/13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E2DD2-5AF8-48A5-A2BA-0D6CD6086D0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E2DD2-5AF8-48A5-A2BA-0D6CD6086D0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79251-2EDD-1241-8ADA-0F3CE676721E}" type="slidenum">
              <a:rPr lang="en-US"/>
              <a:pPr/>
              <a:t>32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C4CF97-96FC-0745-A1B4-C26017085A99}" type="slidenum">
              <a:rPr lang="en-US"/>
              <a:pPr/>
              <a:t>2</a:t>
            </a:fld>
            <a:endParaRPr lang="en-US"/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>
              <a:spcBef>
                <a:spcPct val="0"/>
              </a:spcBef>
            </a:pPr>
            <a:fld id="{1DB74176-B542-194A-B43D-75E7F103469E}" type="slidenum">
              <a:rPr lang="en-US" sz="1200"/>
              <a:pPr algn="r">
                <a:spcBef>
                  <a:spcPct val="0"/>
                </a:spcBef>
              </a:pPr>
              <a:t>2</a:t>
            </a:fld>
            <a:endParaRPr lang="en-US" sz="1200"/>
          </a:p>
        </p:txBody>
      </p:sp>
      <p:sp>
        <p:nvSpPr>
          <p:cNvPr id="2662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>
              <a:spcBef>
                <a:spcPct val="0"/>
              </a:spcBef>
            </a:pPr>
            <a:fld id="{1A473E89-F51D-6349-8713-632BF75A8BD3}" type="slidenum">
              <a:rPr lang="en-US" sz="1200"/>
              <a:pPr algn="r">
                <a:spcBef>
                  <a:spcPct val="0"/>
                </a:spcBef>
              </a:pPr>
              <a:t>2</a:t>
            </a:fld>
            <a:endParaRPr lang="en-US" sz="1200"/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400" dirty="0"/>
              <a:t>Use this slide to help reinforce </a:t>
            </a:r>
            <a:r>
              <a:rPr lang="en-US" sz="1400" dirty="0" smtClean="0"/>
              <a:t>the </a:t>
            </a:r>
            <a:r>
              <a:rPr lang="en-US" sz="1400" dirty="0"/>
              <a:t>extent to which ECE is </a:t>
            </a:r>
            <a:r>
              <a:rPr lang="en-US" sz="1400" u="sng" dirty="0" smtClean="0"/>
              <a:t>a market</a:t>
            </a:r>
            <a:r>
              <a:rPr lang="en-US" sz="1400" u="sng" dirty="0"/>
              <a:t>-</a:t>
            </a:r>
            <a:r>
              <a:rPr lang="en-US" sz="1400" u="sng" dirty="0" smtClean="0"/>
              <a:t>based,</a:t>
            </a:r>
            <a:r>
              <a:rPr lang="en-US" sz="1400" u="sng" baseline="0" dirty="0" smtClean="0"/>
              <a:t> tuition-driven system</a:t>
            </a:r>
            <a:r>
              <a:rPr lang="en-US" sz="1400" u="sng" dirty="0" smtClean="0"/>
              <a:t>.</a:t>
            </a:r>
            <a:endParaRPr lang="en-US" sz="1400" u="sng" dirty="0"/>
          </a:p>
          <a:p>
            <a:endParaRPr lang="en-US" sz="1400" dirty="0"/>
          </a:p>
          <a:p>
            <a:r>
              <a:rPr lang="en-US" sz="1400" dirty="0"/>
              <a:t>YES, there is direct subsidy for Head Start and public </a:t>
            </a:r>
            <a:r>
              <a:rPr lang="en-US" sz="1400" dirty="0" err="1"/>
              <a:t>prek</a:t>
            </a:r>
            <a:r>
              <a:rPr lang="en-US" sz="1400" dirty="0"/>
              <a:t> but most government funding for ECE is </a:t>
            </a:r>
            <a:r>
              <a:rPr lang="en-US" sz="1400" u="sng" dirty="0"/>
              <a:t>portable</a:t>
            </a:r>
            <a:r>
              <a:rPr lang="en-US" sz="1400" dirty="0"/>
              <a:t> tuition (e.g. subsidy follows the child to whatever provider is chosen)  and most ECE services are delivered in by private sector </a:t>
            </a:r>
            <a:r>
              <a:rPr lang="en-US" sz="1400" dirty="0" err="1"/>
              <a:t>entites</a:t>
            </a:r>
            <a:r>
              <a:rPr lang="en-US" sz="1400" dirty="0"/>
              <a:t>.</a:t>
            </a:r>
          </a:p>
          <a:p>
            <a:endParaRPr lang="en-US" sz="1400" dirty="0"/>
          </a:p>
          <a:p>
            <a:r>
              <a:rPr lang="en-US" sz="1400" dirty="0"/>
              <a:t>So…even government funding for ECE is, by and large, market driven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7F47FF6-C77D-4185-A4D2-699C41303BE9}" type="slidenum">
              <a:rPr lang="en-AU" smtClean="0">
                <a:solidFill>
                  <a:srgbClr val="000000"/>
                </a:solidFill>
              </a:rPr>
              <a:pPr eaLnBrk="1" hangingPunct="1"/>
              <a:t>37</a:t>
            </a:fld>
            <a:endParaRPr lang="en-AU" smtClean="0">
              <a:solidFill>
                <a:srgbClr val="000000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06DC60-F6BE-0946-8191-AE5CE346DECD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E2DD2-5AF8-48A5-A2BA-0D6CD6086D0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each axis:</a:t>
            </a:r>
            <a:r>
              <a:rPr lang="en-US" baseline="0" dirty="0" smtClean="0"/>
              <a:t>  vertical is the net annual revenue (+/-); horizontal is %ages of enrollment. 4 colored lines are centers of different quality levels</a:t>
            </a:r>
          </a:p>
          <a:p>
            <a:endParaRPr lang="en-US" baseline="0" dirty="0" smtClean="0"/>
          </a:p>
          <a:p>
            <a:r>
              <a:rPr lang="en-US" dirty="0" smtClean="0"/>
              <a:t>Use this slide as</a:t>
            </a:r>
            <a:r>
              <a:rPr lang="en-US" baseline="0" dirty="0" smtClean="0"/>
              <a:t> a quick reference for showing how much enrollment affects the bottom line. Don’t let folks get lost in the forest….just keep to the high points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E2DD2-5AF8-48A5-A2BA-0D6CD6086D0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E2DD2-5AF8-48A5-A2BA-0D6CD6086D0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361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E2DD2-5AF8-48A5-A2BA-0D6CD6086D0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290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talk about data benchmarks so folks understand that it is a living tool that you use on a weekly basis.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E2DD2-5AF8-48A5-A2BA-0D6CD6086D0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57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THERE ANYTHING WE CAN SAY ABOUT WHAT KATY</a:t>
            </a:r>
            <a:r>
              <a:rPr lang="en-US" baseline="0" dirty="0" smtClean="0"/>
              <a:t> does</a:t>
            </a:r>
            <a:r>
              <a:rPr lang="en-US" dirty="0" smtClean="0"/>
              <a:t>? E.g. is there anything helpful</a:t>
            </a:r>
            <a:r>
              <a:rPr lang="en-US" baseline="0" dirty="0" smtClean="0"/>
              <a:t> in a ‘lighter touch’ model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E2DD2-5AF8-48A5-A2BA-0D6CD6086D0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716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E2DD2-5AF8-48A5-A2BA-0D6CD6086D0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4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304800"/>
            <a:ext cx="5562600" cy="4648200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5053584"/>
            <a:ext cx="5638800" cy="1347216"/>
          </a:xfrm>
        </p:spPr>
        <p:txBody>
          <a:bodyPr/>
          <a:lstStyle>
            <a:lvl1pPr marL="285750" indent="-285750">
              <a:buFont typeface="Wingdings" pitchFamily="2" charset="2"/>
              <a:buChar char="Ø"/>
              <a:defRPr sz="1400"/>
            </a:lvl1pPr>
            <a:lvl2pPr marL="628650" indent="-171450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20661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609600"/>
            <a:ext cx="4267200" cy="4038600"/>
          </a:xfrm>
          <a:solidFill>
            <a:schemeClr val="bg2"/>
          </a:solidFill>
          <a:ln w="3175">
            <a:solidFill>
              <a:schemeClr val="tx1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4724400" y="609600"/>
            <a:ext cx="4267200" cy="4038600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4953000"/>
            <a:ext cx="5791200" cy="1447800"/>
          </a:xfrm>
        </p:spPr>
        <p:txBody>
          <a:bodyPr/>
          <a:lstStyle>
            <a:lvl1pPr marL="285750" indent="-285750">
              <a:buFont typeface="Wingdings" pitchFamily="2" charset="2"/>
              <a:buChar char="Ø"/>
              <a:defRPr sz="1400"/>
            </a:lvl1pPr>
            <a:lvl2pPr marL="628650" indent="-171450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609600"/>
            <a:ext cx="4267200" cy="403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24400" y="609600"/>
            <a:ext cx="4267200" cy="403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07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57200" y="1676400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9011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1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9011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dirty="0">
                <a:latin typeface="Arial" charset="0"/>
              </a:endParaRPr>
            </a:p>
          </p:txBody>
        </p:sp>
      </p:grpSp>
      <p:sp>
        <p:nvSpPr>
          <p:cNvPr id="9011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0" name="Picture 9" descr="BWB Solutions logo for PP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5715000"/>
            <a:ext cx="3518807" cy="6524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E89C0B-3230-4591-8AF8-D29745FA2A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E89C0B-3230-4591-8AF8-D29745FA2A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E89C0B-3230-4591-8AF8-D29745FA2A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01040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05000"/>
            <a:ext cx="5111750" cy="4221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42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E89C0B-3230-4591-8AF8-D29745FA2A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751012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457200" y="1751012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E89C0B-3230-4591-8AF8-D29745FA2A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E89C0B-3230-4591-8AF8-D29745FA2A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E89C0B-3230-4591-8AF8-D29745FA2A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248400"/>
            <a:ext cx="1447800" cy="457200"/>
          </a:xfrm>
        </p:spPr>
        <p:txBody>
          <a:bodyPr/>
          <a:lstStyle>
            <a:lvl1pPr>
              <a:defRPr/>
            </a:lvl1pPr>
          </a:lstStyle>
          <a:p>
            <a:fld id="{46E89C0B-3230-4591-8AF8-D29745FA2A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751012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71488"/>
            <a:ext cx="4114800" cy="32918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Shared Services Conference May 20-21, 2013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32700" y="6571488"/>
            <a:ext cx="1066800" cy="32918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/>
              <a:t>Page </a:t>
            </a:r>
            <a:fld id="{46E89C0B-3230-4591-8AF8-D29745FA2A8B}" type="slidenum">
              <a:rPr lang="en-US" smtClean="0"/>
              <a:pPr algn="r"/>
              <a:t>‹#›</a:t>
            </a:fld>
            <a:endParaRPr lang="en-US" dirty="0" smtClean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751012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Shared Services Conference May 20-21, 2013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5720" y="6528816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 dirty="0" smtClean="0"/>
              <a:t>Page </a:t>
            </a:r>
            <a:fld id="{46E89C0B-3230-4591-8AF8-D29745FA2A8B}" type="slidenum">
              <a:rPr lang="en-US" smtClean="0"/>
              <a:pPr algn="r"/>
              <a:t>‹#›</a:t>
            </a:fld>
            <a:endParaRPr lang="en-US" dirty="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5542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Shared Services Conference May 20-21, 2013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2700" y="6554216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 dirty="0" smtClean="0"/>
              <a:t>Page </a:t>
            </a:r>
            <a:fld id="{46E89C0B-3230-4591-8AF8-D29745FA2A8B}" type="slidenum">
              <a:rPr lang="en-US" smtClean="0"/>
              <a:pPr algn="r"/>
              <a:t>‹#›</a:t>
            </a:fld>
            <a:endParaRPr lang="en-US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" y="1676400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57200" y="1676400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Shared Services Conference May 20-21, 2013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FFFFFF"/>
                </a:solidFill>
              </a:defRPr>
            </a:lvl1pPr>
          </a:lstStyle>
          <a:p>
            <a:pPr algn="r"/>
            <a:fld id="{0CFEC368-1D7A-4F81-ABF6-AE0E36BAF64C}" type="slidenum">
              <a:rPr lang="en-US" smtClean="0"/>
              <a:pPr algn="r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7200" y="1676400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57200" y="1676400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94600" y="6554216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 dirty="0" smtClean="0"/>
              <a:t>Page </a:t>
            </a:r>
            <a:fld id="{46E89C0B-3230-4591-8AF8-D29745FA2A8B}" type="slidenum">
              <a:rPr lang="en-US" smtClean="0"/>
              <a:pPr algn="r"/>
              <a:t>‹#›</a:t>
            </a:fld>
            <a:endParaRPr lang="en-US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33400" y="65542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Shared Services Conference May 20-21, 2013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676400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" y="1676400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553200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 dirty="0" smtClean="0"/>
              <a:t>Page </a:t>
            </a:r>
            <a:fld id="{46E89C0B-3230-4591-8AF8-D29745FA2A8B}" type="slidenum">
              <a:rPr lang="en-US" smtClean="0"/>
              <a:pPr algn="r"/>
              <a:t>‹#›</a:t>
            </a:fld>
            <a:endParaRPr lang="en-US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0" y="6553200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Shared Services Conference May 20-21, 2013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571488"/>
            <a:ext cx="4114800" cy="32918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Shared Services Conference May 20-21,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32700" y="6571488"/>
            <a:ext cx="1066800" cy="32918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/>
              <a:t>Page </a:t>
            </a:r>
            <a:fld id="{46E89C0B-3230-4591-8AF8-D29745FA2A8B}" type="slidenum">
              <a:rPr lang="en-US" smtClean="0"/>
              <a:pPr algn="r"/>
              <a:t>‹#›</a:t>
            </a:fld>
            <a:endParaRPr lang="en-US" dirty="0" smtClean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571488"/>
            <a:ext cx="4114800" cy="32918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Shared Services Conference May 20-21,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32700" y="6571488"/>
            <a:ext cx="1066800" cy="32918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/>
              <a:t>Page </a:t>
            </a:r>
            <a:fld id="{46E89C0B-3230-4591-8AF8-D29745FA2A8B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71488"/>
            <a:ext cx="4114800" cy="32918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Shared Services Conference May 20-21,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32700" y="6571488"/>
            <a:ext cx="1066800" cy="32918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/>
              <a:t>Page </a:t>
            </a:r>
            <a:fld id="{46E89C0B-3230-4591-8AF8-D29745FA2A8B}" type="slidenum">
              <a:rPr lang="en-US" smtClean="0"/>
              <a:pPr algn="r"/>
              <a:t>‹#›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71488"/>
            <a:ext cx="4114800" cy="32918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Shared Services Conference May 20-21,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32700" y="6571488"/>
            <a:ext cx="1066800" cy="32918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en-US" dirty="0" smtClean="0"/>
              <a:t>Page </a:t>
            </a:r>
            <a:fld id="{46E89C0B-3230-4591-8AF8-D29745FA2A8B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7013103-4CCC-414F-A270-83F22893A6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Shared Services Conference May 20-21, 2013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304800"/>
            <a:ext cx="5562600" cy="4648200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5053584"/>
            <a:ext cx="5638800" cy="1347216"/>
          </a:xfrm>
        </p:spPr>
        <p:txBody>
          <a:bodyPr/>
          <a:lstStyle>
            <a:lvl1pPr marL="285750" indent="-285750">
              <a:buFont typeface="Wingdings" pitchFamily="2" charset="2"/>
              <a:buChar char="Ø"/>
              <a:defRPr sz="1400"/>
            </a:lvl1pPr>
            <a:lvl2pPr marL="628650" indent="-171450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20661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7013103-4CCC-414F-A270-83F22893A6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Shared Services Conference May 20-21, 2013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609600"/>
            <a:ext cx="4267200" cy="4038600"/>
          </a:xfrm>
          <a:solidFill>
            <a:schemeClr val="bg2"/>
          </a:solidFill>
          <a:ln w="3175">
            <a:solidFill>
              <a:schemeClr val="tx1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4724400" y="609600"/>
            <a:ext cx="4267200" cy="4038600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4953000"/>
            <a:ext cx="5791200" cy="1447800"/>
          </a:xfrm>
        </p:spPr>
        <p:txBody>
          <a:bodyPr/>
          <a:lstStyle>
            <a:lvl1pPr marL="285750" indent="-285750">
              <a:buFont typeface="Wingdings" pitchFamily="2" charset="2"/>
              <a:buChar char="Ø"/>
              <a:defRPr sz="1400"/>
            </a:lvl1pPr>
            <a:lvl2pPr marL="628650" indent="-171450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609600"/>
            <a:ext cx="4267200" cy="403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24400" y="609600"/>
            <a:ext cx="4267200" cy="403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07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9011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1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9011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dirty="0">
                <a:latin typeface="Arial" charset="0"/>
              </a:endParaRPr>
            </a:p>
          </p:txBody>
        </p:sp>
      </p:grpSp>
      <p:sp>
        <p:nvSpPr>
          <p:cNvPr id="9011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0" name="Picture 9" descr="BWB Solutions logo for PP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5715000"/>
            <a:ext cx="3518807" cy="6524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E89C0B-3230-4591-8AF8-D29745FA2A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E89C0B-3230-4591-8AF8-D29745FA2A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" y="1676400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57200" y="1676400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E89C0B-3230-4591-8AF8-D29745FA2A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01040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05000"/>
            <a:ext cx="5111750" cy="4221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42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E89C0B-3230-4591-8AF8-D29745FA2A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E89C0B-3230-4591-8AF8-D29745FA2A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E89C0B-3230-4591-8AF8-D29745FA2A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E89C0B-3230-4591-8AF8-D29745FA2A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248400"/>
            <a:ext cx="1447800" cy="457200"/>
          </a:xfrm>
        </p:spPr>
        <p:txBody>
          <a:bodyPr/>
          <a:lstStyle>
            <a:lvl1pPr>
              <a:defRPr/>
            </a:lvl1pPr>
          </a:lstStyle>
          <a:p>
            <a:fld id="{46E89C0B-3230-4591-8AF8-D29745FA2A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Shared Services Conference May 20-21, 2013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FFFFFF"/>
                </a:solidFill>
              </a:defRPr>
            </a:lvl1pPr>
          </a:lstStyle>
          <a:p>
            <a:pPr algn="r"/>
            <a:fld id="{0CFEC368-1D7A-4F81-ABF6-AE0E36BAF64C}" type="slidenum">
              <a:rPr lang="en-US" smtClean="0"/>
              <a:pPr algn="r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7200" y="1676400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57200" y="1676400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676400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" y="1676400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theme" Target="../theme/theme2.xml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<Relationship Id="rId14" Type="http://schemas.openxmlformats.org/officeDocument/2006/relationships/theme" Target="../theme/theme3.xml"/><Relationship Id="rId15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theme" Target="../theme/theme4.xml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55320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Page </a:t>
            </a:r>
            <a:fld id="{C05BA6DC-5396-466C-BBB7-A1055D8D06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  <p:sldLayoutId id="2147484082" r:id="rId13"/>
    <p:sldLayoutId id="2147484061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89091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89092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dirty="0">
                <a:latin typeface="Arial" charset="0"/>
              </a:endParaRPr>
            </a:p>
          </p:txBody>
        </p:sp>
        <p:sp>
          <p:nvSpPr>
            <p:cNvPr id="89093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8909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90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6E89C0B-3230-4591-8AF8-D29745FA2A8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BWB Solutions logo for PPT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19200" y="6281706"/>
            <a:ext cx="2286000" cy="4238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55320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Page </a:t>
            </a:r>
            <a:fld id="{C05BA6DC-5396-466C-BBB7-A1055D8D06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553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Shared Services Conference May 20-21, 2013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086600" y="95766"/>
            <a:ext cx="1734302" cy="6160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  <p:sldLayoutId id="2147484106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89091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89092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dirty="0">
                <a:latin typeface="Arial" charset="0"/>
              </a:endParaRPr>
            </a:p>
          </p:txBody>
        </p:sp>
        <p:sp>
          <p:nvSpPr>
            <p:cNvPr id="89093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8909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90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6E89C0B-3230-4591-8AF8-D29745FA2A8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BWB Solutions logo for PPT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19200" y="6281706"/>
            <a:ext cx="2286000" cy="4238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package" Target="../embeddings/Microsoft_Excel_Sheet1.xlsx"/><Relationship Id="rId5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esharedresources.com" TargetMode="External"/><Relationship Id="rId4" Type="http://schemas.openxmlformats.org/officeDocument/2006/relationships/hyperlink" Target="http://www.earlychildhoodfinance.org" TargetMode="External"/><Relationship Id="rId1" Type="http://schemas.openxmlformats.org/officeDocument/2006/relationships/slideLayout" Target="../slideLayouts/slideLayout25.xml"/><Relationship Id="rId2" Type="http://schemas.openxmlformats.org/officeDocument/2006/relationships/hyperlink" Target="http://www.opportunities-exchange.org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7848600" cy="2286000"/>
          </a:xfrm>
        </p:spPr>
        <p:txBody>
          <a:bodyPr/>
          <a:lstStyle/>
          <a:p>
            <a:pPr algn="ctr"/>
            <a:r>
              <a:rPr lang="en-US" sz="4000" dirty="0"/>
              <a:t>Early Childhood Education Finance: Making Ends Meet in a Recession Economy</a:t>
            </a:r>
            <a:endParaRPr lang="en-US" sz="40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248400" cy="1295400"/>
          </a:xfrm>
        </p:spPr>
        <p:txBody>
          <a:bodyPr>
            <a:normAutofit/>
          </a:bodyPr>
          <a:lstStyle/>
          <a:p>
            <a:pPr algn="ctr"/>
            <a:r>
              <a:rPr lang="en-US" sz="2824" dirty="0" smtClean="0"/>
              <a:t>Smart Start Conference</a:t>
            </a:r>
          </a:p>
          <a:p>
            <a:pPr algn="ctr"/>
            <a:r>
              <a:rPr lang="en-US" sz="2824" dirty="0" smtClean="0"/>
              <a:t>May </a:t>
            </a:r>
            <a:r>
              <a:rPr lang="en-US" sz="2824" dirty="0"/>
              <a:t>2</a:t>
            </a:r>
            <a:r>
              <a:rPr lang="en-US" sz="2824" dirty="0" smtClean="0"/>
              <a:t>, 2013</a:t>
            </a:r>
          </a:p>
          <a:p>
            <a:pPr algn="ctr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34000" y="4953000"/>
            <a:ext cx="2996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 smtClean="0"/>
          </a:p>
          <a:p>
            <a:pPr algn="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54102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Louise Stoney</a:t>
            </a:r>
            <a:br>
              <a:rPr lang="en-US" dirty="0" smtClean="0"/>
            </a:br>
            <a:r>
              <a:rPr lang="en-US" dirty="0" smtClean="0"/>
              <a:t>Alliance for Early Childhood Finance </a:t>
            </a:r>
            <a:br>
              <a:rPr lang="en-US" dirty="0" smtClean="0"/>
            </a:br>
            <a:r>
              <a:rPr lang="en-US" dirty="0" smtClean="0"/>
              <a:t>Opportunities 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96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Full Enrollment: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Automation is a KEY RESOURCE for managing full enrollment. Specific supports include:</a:t>
            </a:r>
          </a:p>
          <a:p>
            <a:r>
              <a:rPr lang="en-US" dirty="0" smtClean="0"/>
              <a:t>Enrollment report from automated software (like </a:t>
            </a:r>
            <a:r>
              <a:rPr lang="en-US" dirty="0" err="1" smtClean="0"/>
              <a:t>ProCare</a:t>
            </a:r>
            <a:r>
              <a:rPr lang="en-US" dirty="0" smtClean="0"/>
              <a:t> or Child Care Manager) run &amp; reviewed on a weekly basis</a:t>
            </a:r>
          </a:p>
          <a:p>
            <a:r>
              <a:rPr lang="en-US" dirty="0" smtClean="0"/>
              <a:t>On-line enrollment for new families</a:t>
            </a:r>
          </a:p>
          <a:p>
            <a:r>
              <a:rPr lang="en-US" dirty="0" smtClean="0"/>
              <a:t>Staff 88 or other software for scheduling classroom staff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mtClean="0"/>
              <a:t>Page </a:t>
            </a:r>
            <a:fld id="{46E89C0B-3230-4591-8AF8-D29745FA2A8B}" type="slidenum">
              <a:rPr lang="en-US" smtClean="0"/>
              <a:pPr algn="r"/>
              <a:t>10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6830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/>
          <a:lstStyle/>
          <a:p>
            <a:r>
              <a:rPr lang="en-US" dirty="0" smtClean="0"/>
              <a:t>Policy Strategies for Full Enrollment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1067" y="1981200"/>
            <a:ext cx="86868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“Shrink” ECE markets </a:t>
            </a:r>
            <a:r>
              <a:rPr lang="en-US" sz="2000" dirty="0" smtClean="0"/>
              <a:t>(e.g. require minimum QRIS rating for subsidy)</a:t>
            </a:r>
          </a:p>
          <a:p>
            <a:r>
              <a:rPr lang="en-US" dirty="0" smtClean="0"/>
              <a:t>Target dollars to highest quality ECE providers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Contract for a specific # of slots, either with selected provider or an Alliance (network) of providers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Limited Purchase of Service vouchers only for higher quality programs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Collaborative ventures with other public &amp; private funders</a:t>
            </a:r>
          </a:p>
          <a:p>
            <a:r>
              <a:rPr lang="en-US" dirty="0" smtClean="0"/>
              <a:t>Simplify subsidy enrollment policies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So eligibility determination/re-determination can happen more quickly</a:t>
            </a:r>
          </a:p>
          <a:p>
            <a:r>
              <a:rPr lang="en-US" dirty="0" smtClean="0"/>
              <a:t>Promote Shared Service Alliances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 to support ‘economies of specialization’ in enrollment/child recruitment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621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en-US" dirty="0" smtClean="0"/>
              <a:t>Page </a:t>
            </a:r>
            <a:fld id="{46E89C0B-3230-4591-8AF8-D29745FA2A8B}" type="slidenum">
              <a:rPr lang="en-US" smtClean="0"/>
              <a:pPr algn="r"/>
              <a:t>12</a:t>
            </a:fld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5908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Full Fee Collection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002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Full Fee Collection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68680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Collect fees/revenues in full and on time</a:t>
            </a:r>
          </a:p>
          <a:p>
            <a:pPr lvl="1"/>
            <a:r>
              <a:rPr lang="en-US" dirty="0" smtClean="0"/>
              <a:t>Delineate a clear late fee policy</a:t>
            </a:r>
            <a:r>
              <a:rPr lang="en-US" dirty="0"/>
              <a:t>;</a:t>
            </a:r>
            <a:r>
              <a:rPr lang="en-US" dirty="0" smtClean="0"/>
              <a:t> explain to parents when they enroll;  create internal policy to ensure it is enforced. </a:t>
            </a:r>
            <a:endParaRPr lang="en-US" dirty="0"/>
          </a:p>
          <a:p>
            <a:pPr lvl="1"/>
            <a:r>
              <a:rPr lang="en-US" dirty="0" smtClean="0"/>
              <a:t>Assign someone – other than the site director – to follow-up with families ASAP if fees aren’t paid on time </a:t>
            </a:r>
          </a:p>
          <a:p>
            <a:pPr marL="274320" lvl="1" indent="0">
              <a:buNone/>
            </a:pPr>
            <a:r>
              <a:rPr lang="en-US" sz="2400" dirty="0" smtClean="0"/>
              <a:t>Use technology/automation to:</a:t>
            </a:r>
          </a:p>
          <a:p>
            <a:pPr lvl="2"/>
            <a:r>
              <a:rPr lang="en-US" sz="2000" dirty="0" smtClean="0"/>
              <a:t>Generate bills</a:t>
            </a:r>
          </a:p>
          <a:p>
            <a:pPr lvl="2"/>
            <a:r>
              <a:rPr lang="en-US" sz="2000" dirty="0" smtClean="0"/>
              <a:t>Alert parents about pending late fee</a:t>
            </a:r>
          </a:p>
          <a:p>
            <a:pPr lvl="2"/>
            <a:r>
              <a:rPr lang="en-US" sz="2000" dirty="0" smtClean="0"/>
              <a:t>Track payments, aging, etc.</a:t>
            </a:r>
          </a:p>
          <a:p>
            <a:pPr marL="274320" lvl="1" indent="0">
              <a:buNone/>
            </a:pPr>
            <a:r>
              <a:rPr lang="en-US" sz="2400" dirty="0" smtClean="0"/>
              <a:t>Track and manage subsidy challenges (e.g. authorization, absence days, reconciliation, errors)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 smtClean="0"/>
              <a:t>Page </a:t>
            </a:r>
            <a:fld id="{46E89C0B-3230-4591-8AF8-D29745FA2A8B}" type="slidenum">
              <a:rPr lang="en-US" smtClean="0"/>
              <a:pPr algn="r"/>
              <a:t>13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6803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 Collection Staffing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Children’s Home/Chambliss Shelter: 2-person finance department</a:t>
            </a:r>
          </a:p>
          <a:p>
            <a:pPr lvl="1"/>
            <a:r>
              <a:rPr lang="en-US" dirty="0" smtClean="0"/>
              <a:t>Bills prepared </a:t>
            </a:r>
            <a:r>
              <a:rPr lang="en-US" dirty="0"/>
              <a:t>by </a:t>
            </a:r>
            <a:r>
              <a:rPr lang="en-US" dirty="0" smtClean="0"/>
              <a:t>Finance Department</a:t>
            </a:r>
          </a:p>
          <a:p>
            <a:pPr lvl="1"/>
            <a:r>
              <a:rPr lang="en-US" dirty="0" smtClean="0"/>
              <a:t>Parent </a:t>
            </a:r>
            <a:r>
              <a:rPr lang="en-US" dirty="0"/>
              <a:t>fees </a:t>
            </a:r>
            <a:r>
              <a:rPr lang="en-US" dirty="0" smtClean="0"/>
              <a:t>collected </a:t>
            </a:r>
            <a:r>
              <a:rPr lang="en-US" dirty="0"/>
              <a:t>at each site by </a:t>
            </a:r>
            <a:r>
              <a:rPr lang="en-US" dirty="0" smtClean="0"/>
              <a:t>central staff</a:t>
            </a:r>
            <a:r>
              <a:rPr lang="en-US" dirty="0"/>
              <a:t>, who oversee the ten contract sites. </a:t>
            </a:r>
            <a:endParaRPr lang="en-US" dirty="0" smtClean="0"/>
          </a:p>
          <a:p>
            <a:pPr lvl="1"/>
            <a:r>
              <a:rPr lang="en-US" dirty="0" smtClean="0"/>
              <a:t>Center </a:t>
            </a:r>
            <a:r>
              <a:rPr lang="en-US" dirty="0"/>
              <a:t>personnel are not involved in fee </a:t>
            </a:r>
            <a:r>
              <a:rPr lang="en-US" dirty="0" smtClean="0"/>
              <a:t>collection.</a:t>
            </a:r>
          </a:p>
          <a:p>
            <a:r>
              <a:rPr lang="en-US" dirty="0" smtClean="0"/>
              <a:t>Early Connections: Billing Specialist and Finance Assistant</a:t>
            </a:r>
          </a:p>
          <a:p>
            <a:pPr lvl="1"/>
            <a:r>
              <a:rPr lang="en-US" dirty="0" smtClean="0"/>
              <a:t>Bills generated by ProCare</a:t>
            </a:r>
          </a:p>
          <a:p>
            <a:pPr lvl="1"/>
            <a:r>
              <a:rPr lang="en-US" dirty="0" smtClean="0"/>
              <a:t>Billing Specialist tracks, manages, and reconciles bills and subsidy payments.</a:t>
            </a:r>
          </a:p>
          <a:p>
            <a:pPr lvl="1"/>
            <a:r>
              <a:rPr lang="en-US" dirty="0" smtClean="0"/>
              <a:t>Finance Assistant collects cash and checks at each site, contacts late parents.</a:t>
            </a:r>
          </a:p>
          <a:p>
            <a:pPr lvl="1"/>
            <a:r>
              <a:rPr lang="en-US" dirty="0" smtClean="0"/>
              <a:t>Center personnel are not involved in fee collection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CCRC (Loraine, Ohio) Shared Solutions Alliance</a:t>
            </a:r>
          </a:p>
          <a:p>
            <a:pPr lvl="1"/>
            <a:r>
              <a:rPr lang="en-US" dirty="0" smtClean="0"/>
              <a:t>Tuition </a:t>
            </a:r>
            <a:r>
              <a:rPr lang="en-US" dirty="0"/>
              <a:t>Pay Direct + weekly reconciliation &amp; debt collection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 smtClean="0"/>
              <a:t>Page </a:t>
            </a:r>
            <a:fld id="{46E89C0B-3230-4591-8AF8-D29745FA2A8B}" type="slidenum">
              <a:rPr lang="en-US" smtClean="0"/>
              <a:pPr algn="r"/>
              <a:t>14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811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Policy Strategies for Full Fee Collection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Co-payments based on a % of income, for all children, </a:t>
            </a:r>
            <a:r>
              <a:rPr lang="en-US" sz="2600" dirty="0" err="1" smtClean="0"/>
              <a:t>vs</a:t>
            </a:r>
            <a:r>
              <a:rPr lang="en-US" sz="2600" dirty="0" smtClean="0"/>
              <a:t> based on price of care for each child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Consider waiving/lowering co-pays for higher quality programs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sz="2600" dirty="0" smtClean="0"/>
              <a:t>Subsidy reimbursement based on enrollment </a:t>
            </a:r>
            <a:r>
              <a:rPr lang="en-US" sz="2600" dirty="0" err="1" smtClean="0"/>
              <a:t>vs</a:t>
            </a:r>
            <a:r>
              <a:rPr lang="en-US" sz="2600" dirty="0" smtClean="0"/>
              <a:t> attendance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or a fair &amp; balanced </a:t>
            </a:r>
            <a:r>
              <a:rPr lang="en-US" dirty="0"/>
              <a:t>policy </a:t>
            </a:r>
            <a:r>
              <a:rPr lang="en-US" dirty="0" smtClean="0"/>
              <a:t>that </a:t>
            </a:r>
            <a:r>
              <a:rPr lang="en-US" dirty="0"/>
              <a:t>takes extended </a:t>
            </a:r>
            <a:r>
              <a:rPr lang="en-US" dirty="0" smtClean="0"/>
              <a:t>illness and </a:t>
            </a:r>
            <a:r>
              <a:rPr lang="en-US" dirty="0"/>
              <a:t>the instability of the family into </a:t>
            </a:r>
            <a:r>
              <a:rPr lang="en-US" dirty="0" smtClean="0"/>
              <a:t>consideration</a:t>
            </a:r>
            <a:r>
              <a:rPr lang="en-US" dirty="0"/>
              <a:t> 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sz="2600" dirty="0" smtClean="0"/>
              <a:t>Maximize automation 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Enable/encourage on</a:t>
            </a:r>
            <a:r>
              <a:rPr lang="en-US" dirty="0" smtClean="0"/>
              <a:t>-line billing for public &amp; private fees</a:t>
            </a:r>
          </a:p>
          <a:p>
            <a:pPr lvl="1"/>
            <a:endParaRPr lang="en-US" dirty="0"/>
          </a:p>
          <a:p>
            <a:r>
              <a:rPr lang="en-US" sz="2600" dirty="0" smtClean="0"/>
              <a:t>Promote Shared Service Alliances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to support ‘economies of specialization’ in fee collection, collaborative technology systems,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566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Consequences of High Co-Payments: One State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3820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ECE provider cost </a:t>
            </a:r>
            <a:r>
              <a:rPr lang="en-US" sz="2000" dirty="0" smtClean="0"/>
              <a:t>model included high uncollected debt  </a:t>
            </a:r>
            <a:r>
              <a:rPr lang="en-US" sz="2000" dirty="0"/>
              <a:t>(</a:t>
            </a:r>
            <a:r>
              <a:rPr lang="en-US" sz="2000" dirty="0" smtClean="0"/>
              <a:t>15% vs. typical 3-5%) because: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Subsidy reimbursement for only 2 absence days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Very high parent fees, even with subsidy: co-pay + gap</a:t>
            </a:r>
          </a:p>
          <a:p>
            <a:pPr lvl="1" algn="ctr">
              <a:buNone/>
            </a:pPr>
            <a:r>
              <a:rPr lang="en-US" b="1" dirty="0" smtClean="0">
                <a:solidFill>
                  <a:srgbClr val="000000"/>
                </a:solidFill>
              </a:rPr>
              <a:t>Louisiana Example</a:t>
            </a:r>
            <a:r>
              <a:rPr lang="en-US" b="1" dirty="0" smtClean="0">
                <a:solidFill>
                  <a:srgbClr val="000000"/>
                </a:solidFill>
              </a:rPr>
              <a:t>: Family of 4, parents earn minimum wage, </a:t>
            </a:r>
          </a:p>
          <a:p>
            <a:pPr lvl="1" algn="ctr">
              <a:buNone/>
            </a:pPr>
            <a:r>
              <a:rPr lang="en-US" b="1" dirty="0" smtClean="0">
                <a:solidFill>
                  <a:srgbClr val="000000"/>
                </a:solidFill>
              </a:rPr>
              <a:t>annual income $30,160</a:t>
            </a:r>
          </a:p>
          <a:p>
            <a:pPr lvl="2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 smtClean="0"/>
              <a:t>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2000" y="4038600"/>
          <a:ext cx="7543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1143000"/>
                <a:gridCol w="13716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Weekly rates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Infant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3-Year</a:t>
                      </a:r>
                      <a:r>
                        <a:rPr lang="en-US" baseline="0" dirty="0" smtClean="0"/>
                        <a:t> 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$150.00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$135.00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$285.00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CCAP rate ceiling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$92.50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$87.50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$180.00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CCAP reimbursement – 40% of 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$37.00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$72.00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cost to parent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$113.00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$100.00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$213.00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Parent</a:t>
                      </a:r>
                      <a:r>
                        <a:rPr lang="en-US" baseline="0" dirty="0" smtClean="0"/>
                        <a:t> cost % of weekly income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36.7%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603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en-US" dirty="0" smtClean="0"/>
              <a:t>Page </a:t>
            </a:r>
            <a:fld id="{46E89C0B-3230-4591-8AF8-D29745FA2A8B}" type="slidenum">
              <a:rPr lang="en-US" smtClean="0"/>
              <a:pPr algn="r"/>
              <a:t>17</a:t>
            </a:fld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5908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Revenues Cover Costs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622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Revenues Must Cover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First, need to understand, and manage, costs</a:t>
            </a:r>
          </a:p>
          <a:p>
            <a:pPr lvl="1"/>
            <a:r>
              <a:rPr lang="en-US" dirty="0"/>
              <a:t>Knowing what costs are, and how they differ by age group and classroom, can make the difference between losing money or not</a:t>
            </a:r>
            <a:r>
              <a:rPr lang="en-US" dirty="0" smtClean="0"/>
              <a:t>.</a:t>
            </a:r>
          </a:p>
          <a:p>
            <a:r>
              <a:rPr lang="en-US" dirty="0"/>
              <a:t>D</a:t>
            </a:r>
            <a:r>
              <a:rPr lang="en-US" dirty="0" smtClean="0"/>
              <a:t>etermine if revenues cover costs</a:t>
            </a:r>
          </a:p>
          <a:p>
            <a:r>
              <a:rPr lang="en-US" dirty="0" smtClean="0"/>
              <a:t>If revenues do not cover costs, need to:</a:t>
            </a:r>
          </a:p>
          <a:p>
            <a:pPr lvl="1"/>
            <a:r>
              <a:rPr lang="en-US" dirty="0" smtClean="0"/>
              <a:t>Reduce costs – by combining or closing classrooms, sharing administrative/management/support staff, lower OTPS, etc. </a:t>
            </a:r>
          </a:p>
          <a:p>
            <a:pPr lvl="1"/>
            <a:r>
              <a:rPr lang="en-US" dirty="0" smtClean="0"/>
              <a:t>Raise revenues – through additional fundraising or boosting enrollment and fee </a:t>
            </a:r>
            <a:r>
              <a:rPr lang="en-US" dirty="0" smtClean="0"/>
              <a:t>collection. </a:t>
            </a:r>
            <a:r>
              <a:rPr lang="en-US" dirty="0" smtClean="0"/>
              <a:t>[Note: Cost modeling suggests that CACFP is an extremely important revenue source in many cases.]</a:t>
            </a:r>
            <a:endParaRPr lang="en-US" dirty="0" smtClean="0"/>
          </a:p>
          <a:p>
            <a:pPr lvl="1"/>
            <a:r>
              <a:rPr lang="en-US" dirty="0" smtClean="0"/>
              <a:t>Or both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 smtClean="0"/>
              <a:t>Page </a:t>
            </a:r>
            <a:fld id="{46E89C0B-3230-4591-8AF8-D29745FA2A8B}" type="slidenum">
              <a:rPr lang="en-US" smtClean="0"/>
              <a:pPr algn="r"/>
              <a:t>18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3988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Example from Cost Modeling</a:t>
            </a:r>
            <a:br>
              <a:rPr lang="en-US" sz="3600" dirty="0" smtClean="0"/>
            </a:br>
            <a:r>
              <a:rPr lang="en-US" sz="2200" dirty="0" smtClean="0"/>
              <a:t>Center</a:t>
            </a:r>
            <a:r>
              <a:rPr lang="en-US" sz="2200" dirty="0"/>
              <a:t>:  </a:t>
            </a:r>
            <a:r>
              <a:rPr lang="en-US" sz="2200" dirty="0" smtClean="0"/>
              <a:t>106 </a:t>
            </a:r>
            <a:r>
              <a:rPr lang="en-US" sz="2200" dirty="0"/>
              <a:t>children, infants, toddlers </a:t>
            </a:r>
            <a:r>
              <a:rPr lang="en-US" sz="2200" dirty="0" smtClean="0"/>
              <a:t>&amp; </a:t>
            </a:r>
            <a:r>
              <a:rPr lang="en-US" sz="2200" dirty="0" smtClean="0"/>
              <a:t>preschoolers</a:t>
            </a:r>
            <a:endParaRPr lang="en-US" sz="2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4294967295"/>
          </p:nvPr>
        </p:nvSpPr>
        <p:spPr>
          <a:xfrm>
            <a:off x="0" y="1905000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843991"/>
              </p:ext>
            </p:extLst>
          </p:nvPr>
        </p:nvGraphicFramePr>
        <p:xfrm>
          <a:off x="990600" y="1371600"/>
          <a:ext cx="6653213" cy="500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Worksheet" r:id="rId4" imgW="4976886" imgH="3741343" progId="Excel.Sheet.12">
                  <p:embed/>
                </p:oleObj>
              </mc:Choice>
              <mc:Fallback>
                <p:oleObj name="Worksheet" r:id="rId4" imgW="4976886" imgH="3741343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371600"/>
                        <a:ext cx="6653213" cy="5002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6853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7681913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Sathu"/>
              </a:rPr>
              <a:t/>
            </a:r>
            <a:b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Sathu"/>
              </a:rPr>
            </a:br>
            <a:r>
              <a:rPr lang="en-US" sz="4400" dirty="0" smtClean="0">
                <a:solidFill>
                  <a:srgbClr val="336699"/>
                </a:solidFill>
              </a:rPr>
              <a:t>ECE is Market-Based:</a:t>
            </a:r>
            <a:br>
              <a:rPr lang="en-US" sz="4400" dirty="0" smtClean="0">
                <a:solidFill>
                  <a:srgbClr val="336699"/>
                </a:solidFill>
              </a:rPr>
            </a:br>
            <a:r>
              <a:rPr lang="en-US" sz="4400" dirty="0" smtClean="0">
                <a:solidFill>
                  <a:srgbClr val="336699"/>
                </a:solidFill>
              </a:rPr>
              <a:t>Most Revenue is Tuition &amp; Fees </a:t>
            </a:r>
            <a:r>
              <a:rPr lang="en-US" sz="4000" dirty="0" smtClean="0">
                <a:solidFill>
                  <a:srgbClr val="336600"/>
                </a:solidFill>
                <a:latin typeface="Comic Sans MS" charset="0"/>
              </a:rPr>
              <a:t/>
            </a:r>
            <a:br>
              <a:rPr lang="en-US" sz="4000" dirty="0" smtClean="0">
                <a:solidFill>
                  <a:srgbClr val="336600"/>
                </a:solidFill>
                <a:latin typeface="Comic Sans MS" charset="0"/>
              </a:rPr>
            </a:br>
            <a:endParaRPr lang="en-US" sz="2800" dirty="0">
              <a:solidFill>
                <a:srgbClr val="336600"/>
              </a:solidFill>
              <a:latin typeface="Comic Sans MS" charset="0"/>
            </a:endParaRPr>
          </a:p>
        </p:txBody>
      </p:sp>
      <p:graphicFrame>
        <p:nvGraphicFramePr>
          <p:cNvPr id="25602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542106257"/>
              </p:ext>
            </p:extLst>
          </p:nvPr>
        </p:nvGraphicFramePr>
        <p:xfrm>
          <a:off x="2514600" y="2146300"/>
          <a:ext cx="7391400" cy="538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hart" r:id="rId4" imgW="7886700" imgH="5867400" progId="MSGraph.Chart.8">
                  <p:embed followColorScheme="full"/>
                </p:oleObj>
              </mc:Choice>
              <mc:Fallback>
                <p:oleObj name="Chart" r:id="rId4" imgW="7886700" imgH="58674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146300"/>
                        <a:ext cx="7391400" cy="538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9296400" cy="4953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Consumer tuition </a:t>
            </a:r>
            <a:r>
              <a:rPr lang="en-US" sz="2400" dirty="0"/>
              <a:t>is the largest source of revenue, roughly 57% of total industry receipts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Private sector </a:t>
            </a:r>
            <a:r>
              <a:rPr lang="en-US" sz="2400" dirty="0"/>
              <a:t>revenue has increased dramatically but still less than 4% of total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2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Government funding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	</a:t>
            </a:r>
            <a:r>
              <a:rPr lang="en-US" sz="2400" dirty="0"/>
              <a:t>@ 39% of total, and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	is primarily portable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	funding (vouchers </a:t>
            </a:r>
            <a:br>
              <a:rPr lang="en-US" sz="2400" dirty="0"/>
            </a:br>
            <a:r>
              <a:rPr lang="en-US" sz="2400" dirty="0"/>
              <a:t>or tax benefits)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07762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Policy Options: The Cost-Quality Gap 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 smtClean="0">
                <a:solidFill>
                  <a:srgbClr val="000000"/>
                </a:solidFill>
              </a:rPr>
              <a:t>Higher quality ECE costs more than lower quality (higher degrees, lower ratios, etc.)</a:t>
            </a: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Typical answer – to raise public reimbursement rates – is a simplistic response to a complex problem</a:t>
            </a: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Effective policy rooted in deeper understanding of ECE finance from provider perspective: </a:t>
            </a:r>
          </a:p>
          <a:p>
            <a:pPr lvl="1"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How to increase program operating revenues while acknowledging that child care markets are price sensitive?</a:t>
            </a:r>
          </a:p>
          <a:p>
            <a:pPr lvl="1"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How to effectively structure rules for blending funds from multiple sources?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36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Cost Modeling Can be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Enables exploration of how various factors can affect profit or loss, e.g.:</a:t>
            </a:r>
          </a:p>
          <a:p>
            <a:pPr lvl="1"/>
            <a:r>
              <a:rPr lang="en-US" dirty="0" smtClean="0"/>
              <a:t>Increased scale (number of children served)</a:t>
            </a:r>
          </a:p>
          <a:p>
            <a:pPr lvl="1"/>
            <a:r>
              <a:rPr lang="en-US" dirty="0" smtClean="0"/>
              <a:t>Income mix of families served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Enrollment level relative to capacity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Fee collectability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Subsidy policy changes</a:t>
            </a:r>
          </a:p>
          <a:p>
            <a:pPr lvl="1"/>
            <a:r>
              <a:rPr lang="en-US" dirty="0" smtClean="0"/>
              <a:t>Revenue sources, e.g. state-funded PreK or QRIS</a:t>
            </a:r>
          </a:p>
          <a:p>
            <a:r>
              <a:rPr lang="en-US" dirty="0" smtClean="0"/>
              <a:t> Enables modeling budget for a proposed center or group of centers 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 smtClean="0"/>
              <a:t>Page </a:t>
            </a:r>
            <a:fld id="{46E89C0B-3230-4591-8AF8-D29745FA2A8B}" type="slidenum">
              <a:rPr lang="en-US" smtClean="0"/>
              <a:pPr algn="r"/>
              <a:t>21</a:t>
            </a:fld>
            <a:endParaRPr 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en-US" dirty="0" smtClean="0"/>
              <a:t>Page </a:t>
            </a:r>
            <a:fld id="{46E89C0B-3230-4591-8AF8-D29745FA2A8B}" type="slidenum">
              <a:rPr lang="en-US" smtClean="0"/>
              <a:pPr algn="r"/>
              <a:t>22</a:t>
            </a:fld>
            <a:endParaRPr lang="en-US" dirty="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1552552"/>
              </p:ext>
            </p:extLst>
          </p:nvPr>
        </p:nvGraphicFramePr>
        <p:xfrm>
          <a:off x="2057400" y="609600"/>
          <a:ext cx="4876800" cy="427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62200" y="5029200"/>
            <a:ext cx="44026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 per child varies 48% between lowest and highest  quality level, based on differences in staffing, salaries and benefits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739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en-US" dirty="0" smtClean="0"/>
              <a:t>Page </a:t>
            </a:r>
            <a:fld id="{46E89C0B-3230-4591-8AF8-D29745FA2A8B}" type="slidenum">
              <a:rPr lang="en-US" smtClean="0"/>
              <a:pPr algn="r"/>
              <a:t>23</a:t>
            </a:fld>
            <a:endParaRPr lang="en-US" dirty="0" smtClean="0"/>
          </a:p>
        </p:txBody>
      </p:sp>
      <p:graphicFrame>
        <p:nvGraphicFramePr>
          <p:cNvPr id="4" name="Picture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3590391"/>
              </p:ext>
            </p:extLst>
          </p:nvPr>
        </p:nvGraphicFramePr>
        <p:xfrm>
          <a:off x="1981200" y="609600"/>
          <a:ext cx="5181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6"/>
          <p:cNvSpPr txBox="1">
            <a:spLocks/>
          </p:cNvSpPr>
          <p:nvPr/>
        </p:nvSpPr>
        <p:spPr>
          <a:xfrm>
            <a:off x="1905000" y="5053584"/>
            <a:ext cx="5638800" cy="1347216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Cost per child varies 81% between lowest and highest quality level, based on variations in class size, staffing, salaries, and benefits.</a:t>
            </a:r>
          </a:p>
        </p:txBody>
      </p:sp>
    </p:spTree>
    <p:extLst>
      <p:ext uri="{BB962C8B-B14F-4D97-AF65-F5344CB8AC3E}">
        <p14:creationId xmlns:p14="http://schemas.microsoft.com/office/powerpoint/2010/main" val="2469911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en-US" dirty="0" smtClean="0"/>
              <a:t>Page </a:t>
            </a:r>
            <a:fld id="{46E89C0B-3230-4591-8AF8-D29745FA2A8B}" type="slidenum">
              <a:rPr lang="en-US" smtClean="0"/>
              <a:pPr algn="r"/>
              <a:t>24</a:t>
            </a:fld>
            <a:endParaRPr lang="en-US" dirty="0" smtClean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15375"/>
              </p:ext>
            </p:extLst>
          </p:nvPr>
        </p:nvGraphicFramePr>
        <p:xfrm>
          <a:off x="1066800" y="381000"/>
          <a:ext cx="6858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9826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7013103-4CCC-414F-A270-83F22893A69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905000" y="4953000"/>
            <a:ext cx="5562600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Intensive focus on “Iron Triangle”: 95% enrollment, only 2% uncollected. Very difficult to achieve in smaller centers.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graphicFrame>
        <p:nvGraphicFramePr>
          <p:cNvPr id="7" name="Picture Placeholder 6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438621358"/>
              </p:ext>
            </p:extLst>
          </p:nvPr>
        </p:nvGraphicFramePr>
        <p:xfrm>
          <a:off x="1905000" y="304800"/>
          <a:ext cx="5562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0629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en-US" dirty="0" smtClean="0"/>
              <a:t>Page </a:t>
            </a:r>
            <a:fld id="{46E89C0B-3230-4591-8AF8-D29745FA2A8B}" type="slidenum">
              <a:rPr lang="en-US" smtClean="0"/>
              <a:pPr algn="r"/>
              <a:t>26</a:t>
            </a:fld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5908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Alliance Examples:</a:t>
            </a:r>
            <a:br>
              <a:rPr lang="en-US" dirty="0" smtClean="0"/>
            </a:br>
            <a:r>
              <a:rPr lang="en-US" dirty="0" smtClean="0"/>
              <a:t>Ensuring Revenues Cover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307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229600" cy="106431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/>
              <a:t>The Many Roles of an ECE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/>
              <a:t>Center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/>
              <a:t>Director</a:t>
            </a:r>
            <a:endParaRPr lang="en-US" sz="3600" dirty="0"/>
          </a:p>
        </p:txBody>
      </p:sp>
      <p:pic>
        <p:nvPicPr>
          <p:cNvPr id="29699" name="Picture 3" descr="Work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-16174" r="-16174"/>
          <a:stretch>
            <a:fillRect/>
          </a:stretch>
        </p:blipFill>
        <p:spPr>
          <a:xfrm>
            <a:off x="3810000" y="911919"/>
            <a:ext cx="5562600" cy="4810125"/>
          </a:xfrm>
        </p:spPr>
      </p:pic>
      <p:pic>
        <p:nvPicPr>
          <p:cNvPr id="29700" name="Picture 2" descr="Household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" y="911919"/>
            <a:ext cx="4038600" cy="4810125"/>
          </a:xfrm>
        </p:spPr>
      </p:pic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266700" y="5722044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buClr>
                <a:srgbClr val="000090"/>
              </a:buClr>
            </a:pPr>
            <a:r>
              <a:rPr lang="en-US" sz="2000" dirty="0" smtClean="0">
                <a:latin typeface="Candara" charset="0"/>
              </a:rPr>
              <a:t>Most centers are very small (national average is 75 children.) </a:t>
            </a:r>
          </a:p>
          <a:p>
            <a:pPr algn="ctr">
              <a:buClr>
                <a:srgbClr val="000090"/>
              </a:buClr>
            </a:pPr>
            <a:r>
              <a:rPr lang="en-US" sz="2000" dirty="0" smtClean="0">
                <a:latin typeface="Candara" charset="0"/>
              </a:rPr>
              <a:t>The typical </a:t>
            </a:r>
            <a:r>
              <a:rPr lang="en-US" sz="2000" dirty="0">
                <a:latin typeface="Candara" charset="0"/>
              </a:rPr>
              <a:t>child care center </a:t>
            </a:r>
            <a:r>
              <a:rPr lang="en-US" sz="2000" dirty="0" smtClean="0">
                <a:latin typeface="Candara" charset="0"/>
              </a:rPr>
              <a:t>director </a:t>
            </a:r>
            <a:r>
              <a:rPr lang="en-US" sz="2000" dirty="0">
                <a:latin typeface="Candara" charset="0"/>
              </a:rPr>
              <a:t>is responsible for multiple tasks.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06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Shared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Economies of scale</a:t>
            </a:r>
          </a:p>
          <a:p>
            <a:pPr lvl="1"/>
            <a:r>
              <a:rPr lang="en-US" dirty="0" smtClean="0"/>
              <a:t>Sharing staff eliminates duplication of effort</a:t>
            </a:r>
          </a:p>
          <a:p>
            <a:pPr lvl="1"/>
            <a:r>
              <a:rPr lang="en-US" dirty="0" smtClean="0"/>
              <a:t>Automation/technology reduces time on task and errors, and enables pooled effort (e.g. subsidy administration)</a:t>
            </a:r>
          </a:p>
          <a:p>
            <a:pPr lvl="1"/>
            <a:r>
              <a:rPr lang="en-US" dirty="0" smtClean="0"/>
              <a:t>Joint planning and procurement can reduce costs – lower prices and reduced duplication</a:t>
            </a:r>
          </a:p>
          <a:p>
            <a:r>
              <a:rPr lang="en-US" dirty="0" smtClean="0"/>
              <a:t>Economies of specialization</a:t>
            </a:r>
          </a:p>
          <a:p>
            <a:pPr lvl="1"/>
            <a:r>
              <a:rPr lang="en-US" dirty="0" smtClean="0"/>
              <a:t>Focus on one task allows for greater expertise and efficiency</a:t>
            </a:r>
          </a:p>
          <a:p>
            <a:pPr lvl="1"/>
            <a:r>
              <a:rPr lang="en-US" dirty="0" smtClean="0"/>
              <a:t>Sharing tasks across organizations allows professionals to do more of what they like to do and do best</a:t>
            </a:r>
          </a:p>
          <a:p>
            <a:pPr lvl="1"/>
            <a:r>
              <a:rPr lang="en-US" dirty="0" smtClean="0"/>
              <a:t>Moving administrative tasks to a central office allows directors to focus on pedagogical leadership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 smtClean="0"/>
              <a:t>Page </a:t>
            </a:r>
            <a:fld id="{46E89C0B-3230-4591-8AF8-D29745FA2A8B}" type="slidenum">
              <a:rPr lang="en-US" smtClean="0"/>
              <a:pPr algn="r"/>
              <a:t>28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6713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Shared Services in ECE?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828800"/>
            <a:ext cx="5562600" cy="4419600"/>
          </a:xfrm>
        </p:spPr>
        <p:txBody>
          <a:bodyPr>
            <a:normAutofit/>
          </a:bodyPr>
          <a:lstStyle/>
          <a:p>
            <a:pPr lvl="1">
              <a:spcAft>
                <a:spcPts val="1200"/>
              </a:spcAft>
            </a:pPr>
            <a:r>
              <a:rPr lang="en-US" sz="2400" b="1" dirty="0" smtClean="0"/>
              <a:t>Business Leadership: </a:t>
            </a:r>
            <a:r>
              <a:rPr lang="en-US" sz="2400" dirty="0" smtClean="0"/>
              <a:t>Stronger fiscal management, centralized administration, shared purchasing, staffing, tools &amp;</a:t>
            </a:r>
            <a:r>
              <a:rPr lang="en-US" sz="2400" dirty="0"/>
              <a:t> </a:t>
            </a:r>
            <a:r>
              <a:rPr lang="en-US" sz="2400" dirty="0" smtClean="0"/>
              <a:t>templates etc. </a:t>
            </a:r>
          </a:p>
          <a:p>
            <a:pPr lvl="1">
              <a:spcAft>
                <a:spcPts val="1200"/>
              </a:spcAft>
            </a:pPr>
            <a:r>
              <a:rPr lang="en-US" sz="2400" b="1" dirty="0" smtClean="0"/>
              <a:t>Pedagogical Leadership </a:t>
            </a:r>
            <a:r>
              <a:rPr lang="en-US" sz="2400" dirty="0" smtClean="0"/>
              <a:t>for classrooms, e.g. time &amp; supervision for reflective practice, shared mentoring, learning communities across sites, new models of leadership,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96200" y="6528816"/>
            <a:ext cx="1066800" cy="329184"/>
          </a:xfrm>
          <a:prstGeom prst="rect">
            <a:avLst/>
          </a:prstGeo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057400"/>
            <a:ext cx="4859806" cy="79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0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 1"/>
          <p:cNvGraphicFramePr/>
          <p:nvPr>
            <p:extLst>
              <p:ext uri="{D42A27DB-BD31-4B8C-83A1-F6EECF244321}">
                <p14:modId xmlns:p14="http://schemas.microsoft.com/office/powerpoint/2010/main" val="482451421"/>
              </p:ext>
            </p:extLst>
          </p:nvPr>
        </p:nvGraphicFramePr>
        <p:xfrm>
          <a:off x="381000" y="1295400"/>
          <a:ext cx="4953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336699"/>
                </a:solidFill>
                <a:ea typeface="+mj-ea"/>
                <a:cs typeface="+mj-cs"/>
              </a:rPr>
              <a:t>The Iron Triangle:</a:t>
            </a:r>
            <a:br>
              <a:rPr lang="en-US" sz="4000" dirty="0" smtClean="0">
                <a:solidFill>
                  <a:srgbClr val="336699"/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srgbClr val="336699"/>
                </a:solidFill>
              </a:rPr>
              <a:t>Managing Revenues and Costs</a:t>
            </a:r>
            <a:endParaRPr lang="en-US" sz="4000" dirty="0">
              <a:solidFill>
                <a:srgbClr val="336699"/>
              </a:solidFill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1905000"/>
            <a:ext cx="3657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  <a:buFont typeface="Arial"/>
              <a:buChar char="•"/>
            </a:pPr>
            <a:r>
              <a:rPr lang="en-US" sz="2400" dirty="0" smtClean="0"/>
              <a:t>Ensure full enrollment, every day in every classroom</a:t>
            </a:r>
          </a:p>
          <a:p>
            <a:pPr>
              <a:spcAft>
                <a:spcPts val="2400"/>
              </a:spcAft>
              <a:buFont typeface="Arial"/>
              <a:buChar char="•"/>
            </a:pPr>
            <a:r>
              <a:rPr lang="en-US" sz="2400" dirty="0" smtClean="0"/>
              <a:t>Collect tuition and fees, in full and on time</a:t>
            </a:r>
          </a:p>
          <a:p>
            <a:pPr>
              <a:spcAft>
                <a:spcPts val="2400"/>
              </a:spcAft>
              <a:buFont typeface="Arial"/>
              <a:buChar char="•"/>
            </a:pPr>
            <a:r>
              <a:rPr lang="en-US" sz="2400" dirty="0" smtClean="0"/>
              <a:t>Revenue covers per-child cost (tuition, fees, and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-party funding)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 smtClean="0"/>
              <a:t>Page </a:t>
            </a:r>
            <a:fld id="{46E89C0B-3230-4591-8AF8-D29745FA2A8B}" type="slidenum">
              <a:rPr lang="en-US" smtClean="0"/>
              <a:pPr algn="r"/>
              <a:t>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6478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99"/>
                </a:solidFill>
              </a:rPr>
              <a:t>A Range of Services &amp; Entry Points</a:t>
            </a:r>
            <a:endParaRPr lang="en-US" dirty="0">
              <a:solidFill>
                <a:srgbClr val="336699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96200" y="6528816"/>
            <a:ext cx="1066800" cy="329184"/>
          </a:xfrm>
          <a:prstGeom prst="rect">
            <a:avLst/>
          </a:prstGeo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639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8001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6699"/>
                </a:solidFill>
              </a:rPr>
              <a:t>Shared Services: Scale at Many Levels</a:t>
            </a:r>
            <a:endParaRPr lang="en-US" dirty="0">
              <a:solidFill>
                <a:srgbClr val="336699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96200" y="6528816"/>
            <a:ext cx="1066800" cy="329184"/>
          </a:xfrm>
          <a:prstGeom prst="rect">
            <a:avLst/>
          </a:prstGeo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601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9144000" cy="6715125"/>
            <a:chOff x="474" y="21"/>
            <a:chExt cx="4754" cy="4230"/>
          </a:xfrm>
        </p:grpSpPr>
        <p:pic>
          <p:nvPicPr>
            <p:cNvPr id="39940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8" y="21"/>
              <a:ext cx="4740" cy="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1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4" y="987"/>
              <a:ext cx="3322" cy="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2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62" y="2504"/>
              <a:ext cx="1558" cy="1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09652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/>
          <p:cNvPicPr>
            <a:picLocks noChangeAspect="1" noChangeArrowheads="1"/>
          </p:cNvPicPr>
          <p:nvPr/>
        </p:nvPicPr>
        <p:blipFill rotWithShape="1">
          <a:blip r:embed="rId2" cstate="print"/>
          <a:srcRect b="5172"/>
          <a:stretch/>
        </p:blipFill>
        <p:spPr bwMode="auto">
          <a:xfrm>
            <a:off x="0" y="152400"/>
            <a:ext cx="9372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636786" y="2190750"/>
            <a:ext cx="954264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ln w="57150">
                <a:solidFill>
                  <a:schemeClr val="tx1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022948" y="3889723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ln w="57150">
                <a:solidFill>
                  <a:schemeClr val="tx1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577971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Information regarding Keystone STARS is available in the </a:t>
            </a:r>
          </a:p>
          <a:p>
            <a:pPr algn="ctr" defTabSz="914400">
              <a:spcBef>
                <a:spcPct val="0"/>
              </a:spcBef>
            </a:pPr>
            <a:r>
              <a:rPr lang="en-US" sz="2400" dirty="0" smtClean="0">
                <a:solidFill>
                  <a:prstClr val="black"/>
                </a:solidFill>
              </a:rPr>
              <a:t>“Raise Quality” section of the Shared Source PA website.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1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Services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Opportunities Exchange: </a:t>
            </a:r>
            <a:r>
              <a:rPr lang="en-US" dirty="0" smtClean="0">
                <a:hlinkClick r:id="rId2"/>
              </a:rPr>
              <a:t>www.opportunities-exchange.org</a:t>
            </a:r>
            <a:endParaRPr lang="en-US" dirty="0" smtClean="0"/>
          </a:p>
          <a:p>
            <a:pPr lvl="1"/>
            <a:r>
              <a:rPr lang="en-US" dirty="0" smtClean="0"/>
              <a:t>Profiles of current alliances</a:t>
            </a:r>
          </a:p>
          <a:p>
            <a:pPr lvl="1"/>
            <a:r>
              <a:rPr lang="en-US" dirty="0" smtClean="0"/>
              <a:t>Tools, such as examples of management agreements</a:t>
            </a:r>
          </a:p>
          <a:p>
            <a:pPr lvl="1"/>
            <a:r>
              <a:rPr lang="en-US" dirty="0" smtClean="0"/>
              <a:t>Articles and presentations</a:t>
            </a:r>
          </a:p>
          <a:p>
            <a:pPr lvl="1"/>
            <a:r>
              <a:rPr lang="en-US" dirty="0" smtClean="0"/>
              <a:t>Videos and multi-media</a:t>
            </a:r>
          </a:p>
          <a:p>
            <a:pPr lvl="1"/>
            <a:r>
              <a:rPr lang="en-US" dirty="0" smtClean="0"/>
              <a:t>Searchable </a:t>
            </a:r>
            <a:r>
              <a:rPr lang="en-US" dirty="0" smtClean="0"/>
              <a:t>database</a:t>
            </a:r>
            <a:endParaRPr lang="en-US" dirty="0" smtClean="0"/>
          </a:p>
          <a:p>
            <a:r>
              <a:rPr lang="en-US" dirty="0" smtClean="0"/>
              <a:t>ECE Shared Resources national web portal: </a:t>
            </a:r>
            <a:r>
              <a:rPr lang="en-US" dirty="0" smtClean="0">
                <a:hlinkClick r:id="rId3"/>
              </a:rPr>
              <a:t>www.ecesharedresources.com</a:t>
            </a:r>
            <a:endParaRPr lang="en-US" dirty="0"/>
          </a:p>
          <a:p>
            <a:r>
              <a:rPr lang="en-US" dirty="0" smtClean="0"/>
              <a:t>Alliance for Early Childhood Finance:  </a:t>
            </a:r>
            <a:r>
              <a:rPr lang="en-US" dirty="0" smtClean="0">
                <a:hlinkClick r:id="rId4"/>
              </a:rPr>
              <a:t>www.earlychildhoodfinance.org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96200" y="6528816"/>
            <a:ext cx="1066800" cy="329184"/>
          </a:xfrm>
          <a:prstGeom prst="rect">
            <a:avLst/>
          </a:prstGeo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336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 – in Case I Need Them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Shared Services Conference May 20-21,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mtClean="0"/>
              <a:t>Page </a:t>
            </a:r>
            <a:fld id="{46E89C0B-3230-4591-8AF8-D29745FA2A8B}" type="slidenum">
              <a:rPr lang="en-US" smtClean="0"/>
              <a:pPr algn="r"/>
              <a:t>35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01370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Quantity AND Quality</a:t>
            </a:r>
            <a:br>
              <a:rPr lang="en-US" dirty="0" smtClean="0"/>
            </a:br>
            <a:r>
              <a:rPr lang="en-US" sz="2700" i="1" dirty="0"/>
              <a:t>s</a:t>
            </a:r>
            <a:r>
              <a:rPr lang="en-US" sz="2700" i="1" dirty="0" smtClean="0"/>
              <a:t>ome thoughts on policy options</a:t>
            </a:r>
            <a:endParaRPr lang="en-US" sz="27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724400"/>
          </a:xfrm>
        </p:spPr>
        <p:txBody>
          <a:bodyPr/>
          <a:lstStyle/>
          <a:p>
            <a:r>
              <a:rPr lang="en-US" dirty="0" smtClean="0"/>
              <a:t>What if you served the same number of children in fewer </a:t>
            </a:r>
            <a:r>
              <a:rPr lang="en-US" dirty="0" smtClean="0"/>
              <a:t>settings </a:t>
            </a:r>
            <a:r>
              <a:rPr lang="en-US" dirty="0" smtClean="0"/>
              <a:t>– with a focus on high-quality programs? </a:t>
            </a:r>
          </a:p>
          <a:p>
            <a:pPr lvl="1"/>
            <a:r>
              <a:rPr lang="en-US" dirty="0" smtClean="0"/>
              <a:t>This would not cut access, nor would it increase rates, but it would boost enrollment in high-quality programs. </a:t>
            </a:r>
            <a:endParaRPr lang="en-US" dirty="0"/>
          </a:p>
          <a:p>
            <a:r>
              <a:rPr lang="en-US" dirty="0" smtClean="0"/>
              <a:t>Is there a middle ground? Could you raise rates somewhat, serve somewhat fewer children AND target the slots to high-quality providers?</a:t>
            </a:r>
          </a:p>
          <a:p>
            <a:pPr lvl="1"/>
            <a:r>
              <a:rPr lang="en-US" dirty="0" smtClean="0"/>
              <a:t>This would reduce access somewhat but also increase rates and boost enrollment in high-quality programs.</a:t>
            </a:r>
          </a:p>
          <a:p>
            <a:r>
              <a:rPr lang="en-US" dirty="0" smtClean="0"/>
              <a:t>Could you structure a new blended-funding approach? </a:t>
            </a:r>
          </a:p>
          <a:p>
            <a:pPr lvl="1"/>
            <a:r>
              <a:rPr lang="en-US" dirty="0" smtClean="0"/>
              <a:t>aimed at relaxing subsidy roles (e.g. co-pays, attendance) for high-quality programs and targeting dollars.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435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2F5897"/>
                </a:solidFill>
              </a:rPr>
              <a:t>Shared Services </a:t>
            </a:r>
            <a:r>
              <a:rPr lang="en-US" dirty="0" smtClean="0">
                <a:solidFill>
                  <a:srgbClr val="2F5897"/>
                </a:solidFill>
              </a:rPr>
              <a:t>and</a:t>
            </a:r>
            <a:br>
              <a:rPr lang="en-US" dirty="0" smtClean="0">
                <a:solidFill>
                  <a:srgbClr val="2F5897"/>
                </a:solidFill>
              </a:rPr>
            </a:br>
            <a:r>
              <a:rPr lang="en-US" dirty="0" smtClean="0">
                <a:solidFill>
                  <a:srgbClr val="2F5897"/>
                </a:solidFill>
              </a:rPr>
              <a:t>Pedagogical </a:t>
            </a:r>
            <a:r>
              <a:rPr lang="en-US" dirty="0">
                <a:solidFill>
                  <a:srgbClr val="2F5897"/>
                </a:solidFill>
              </a:rPr>
              <a:t>Leadership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2133600"/>
            <a:ext cx="8686800" cy="43434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Every </a:t>
            </a:r>
            <a:r>
              <a:rPr lang="en-US" sz="3100" dirty="0"/>
              <a:t>director deserves an administrative team</a:t>
            </a:r>
          </a:p>
          <a:p>
            <a:r>
              <a:rPr lang="en-US" sz="3100" dirty="0"/>
              <a:t>Every teacher deserves pedagogical leadership</a:t>
            </a:r>
          </a:p>
          <a:p>
            <a:r>
              <a:rPr lang="en-US" sz="3100" dirty="0" smtClean="0"/>
              <a:t>Every child deserves a reflective teacher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3200" i="1" dirty="0" smtClean="0"/>
              <a:t>Shared Services </a:t>
            </a:r>
          </a:p>
          <a:p>
            <a:pPr marL="0" indent="0" algn="ctr">
              <a:buNone/>
            </a:pPr>
            <a:r>
              <a:rPr lang="en-US" sz="3200" i="1" dirty="0" smtClean="0"/>
              <a:t>can help make this a reality!</a:t>
            </a:r>
            <a:endParaRPr lang="en-US" sz="3200" i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3928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5105400"/>
          </a:xfrm>
        </p:spPr>
        <p:txBody>
          <a:bodyPr/>
          <a:lstStyle/>
          <a:p>
            <a:pPr marL="628650" lvl="1" indent="-228600">
              <a:buFont typeface="Wingdings" charset="2"/>
              <a:buChar char="§"/>
              <a:defRPr/>
            </a:pPr>
            <a:r>
              <a:rPr lang="en-US" sz="3200" dirty="0" smtClean="0">
                <a:latin typeface="+mj-lt"/>
              </a:rPr>
              <a:t>Directors/supervisors working in teams</a:t>
            </a:r>
          </a:p>
          <a:p>
            <a:pPr marL="1028700" lvl="2">
              <a:buSzPct val="85000"/>
              <a:buNone/>
              <a:defRPr/>
            </a:pPr>
            <a:r>
              <a:rPr lang="en-US" dirty="0" smtClean="0">
                <a:latin typeface="+mj-lt"/>
              </a:rPr>
              <a:t>Able to focus on what they do best and enjoy most </a:t>
            </a:r>
          </a:p>
          <a:p>
            <a:pPr marL="628650" lvl="1" indent="-228600">
              <a:buFont typeface="Wingdings" charset="2"/>
              <a:buChar char="§"/>
              <a:defRPr/>
            </a:pPr>
            <a:r>
              <a:rPr lang="en-US" sz="3200" dirty="0" smtClean="0">
                <a:latin typeface="+mj-lt"/>
              </a:rPr>
              <a:t>Teachers collaborating across sites</a:t>
            </a:r>
          </a:p>
          <a:p>
            <a:pPr marL="1028700" lvl="2">
              <a:buSzPct val="85000"/>
              <a:buNone/>
              <a:defRPr/>
            </a:pPr>
            <a:r>
              <a:rPr lang="en-US" dirty="0" smtClean="0">
                <a:latin typeface="+mj-lt"/>
              </a:rPr>
              <a:t>Engaged in role-alike learning communities for training and support</a:t>
            </a:r>
          </a:p>
          <a:p>
            <a:pPr marL="628650" lvl="1" indent="-228600">
              <a:buFont typeface="Wingdings" charset="2"/>
              <a:buChar char="§"/>
              <a:defRPr/>
            </a:pPr>
            <a:r>
              <a:rPr lang="en-US" sz="3200" dirty="0" smtClean="0">
                <a:latin typeface="+mj-lt"/>
              </a:rPr>
              <a:t>Administrative tasks handled more efficiently </a:t>
            </a:r>
            <a:r>
              <a:rPr lang="en-US" sz="2400" dirty="0" smtClean="0">
                <a:latin typeface="+mj-lt"/>
              </a:rPr>
              <a:t> 	</a:t>
            </a:r>
            <a:r>
              <a:rPr lang="en-US" dirty="0" smtClean="0">
                <a:latin typeface="+mj-lt"/>
              </a:rPr>
              <a:t>More time to focus on children &amp; families</a:t>
            </a:r>
          </a:p>
          <a:p>
            <a:pPr marL="628650" lvl="1" indent="-228600">
              <a:buFont typeface="Wingdings" charset="2"/>
              <a:buChar char="§"/>
              <a:defRPr/>
            </a:pPr>
            <a:r>
              <a:rPr lang="en-US" sz="3200" dirty="0" smtClean="0">
                <a:latin typeface="+mj-lt"/>
              </a:rPr>
              <a:t>Potential for R&amp;D, data:</a:t>
            </a:r>
          </a:p>
          <a:p>
            <a:pPr marL="1028700" lvl="2">
              <a:buClr>
                <a:srgbClr val="9F012B"/>
              </a:buClr>
              <a:buSzPct val="85000"/>
              <a:buFontTx/>
              <a:buNone/>
              <a:defRPr/>
            </a:pPr>
            <a:r>
              <a:rPr lang="en-US" dirty="0" smtClean="0">
                <a:latin typeface="+mj-lt"/>
              </a:rPr>
              <a:t>Consumer demand, market trends, industry norms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5061" name="Title 10"/>
          <p:cNvSpPr>
            <a:spLocks noGrp="1"/>
          </p:cNvSpPr>
          <p:nvPr>
            <p:ph type="title"/>
          </p:nvPr>
        </p:nvSpPr>
        <p:spPr>
          <a:xfrm>
            <a:off x="381000" y="914400"/>
            <a:ext cx="67056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>
                <a:latin typeface="Sathu"/>
                <a:cs typeface="Sathu"/>
              </a:rPr>
              <a:t>Shared Services: an Opportunity to Re-think Roles and Responsibilities</a:t>
            </a:r>
            <a:r>
              <a:rPr lang="en-US" dirty="0" smtClean="0">
                <a:latin typeface="Calibri" charset="0"/>
              </a:rPr>
              <a:t/>
            </a:r>
            <a:br>
              <a:rPr lang="en-US" dirty="0" smtClean="0">
                <a:latin typeface="Calibri" charset="0"/>
              </a:rPr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9276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914400" y="5257800"/>
            <a:ext cx="74676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Intensive focus on “Iron Triangle” </a:t>
            </a:r>
          </a:p>
          <a:p>
            <a:pPr lvl="1"/>
            <a:r>
              <a:rPr lang="en-US" dirty="0" smtClean="0"/>
              <a:t>95% enrollment</a:t>
            </a:r>
          </a:p>
          <a:p>
            <a:pPr lvl="1"/>
            <a:r>
              <a:rPr lang="en-US" dirty="0" smtClean="0"/>
              <a:t>Only 2% uncollectible debts  </a:t>
            </a:r>
          </a:p>
          <a:p>
            <a:r>
              <a:rPr lang="en-US" dirty="0" smtClean="0"/>
              <a:t>Very difficult to achieve with high subsidy co-pays, low absence policy &amp; no targeting</a:t>
            </a:r>
          </a:p>
          <a:p>
            <a:r>
              <a:rPr lang="en-US" dirty="0" smtClean="0"/>
              <a:t>Very difficult to achieve in smaller centers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graphicFrame>
        <p:nvGraphicFramePr>
          <p:cNvPr id="7" name="Picture Placeholder 6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00770945"/>
              </p:ext>
            </p:extLst>
          </p:nvPr>
        </p:nvGraphicFramePr>
        <p:xfrm>
          <a:off x="609600" y="457200"/>
          <a:ext cx="7696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1743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Financial Management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Financing isn’t just about increasing government or private sector dollars for ECE; it’s about ECE program capacity to actually tap all available funds </a:t>
            </a:r>
          </a:p>
          <a:p>
            <a:r>
              <a:rPr lang="en-US" dirty="0" smtClean="0"/>
              <a:t>Poor fiscal management is the #1 reason why ECE programs fail</a:t>
            </a:r>
          </a:p>
          <a:p>
            <a:pPr lvl="1"/>
            <a:r>
              <a:rPr lang="en-US" dirty="0" smtClean="0"/>
              <a:t>Even programs with strong ERS and QRIS scores may fail to see fiscal  trouble until it’s too late.</a:t>
            </a:r>
          </a:p>
          <a:p>
            <a:r>
              <a:rPr lang="en-US" dirty="0"/>
              <a:t>Being able to manage costs and revenues can help weather unexpected developments, and plan for a viable future.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 smtClean="0"/>
              <a:t>Page </a:t>
            </a:r>
            <a:fld id="{46E89C0B-3230-4591-8AF8-D29745FA2A8B}" type="slidenum">
              <a:rPr lang="en-US" smtClean="0"/>
              <a:pPr algn="r"/>
              <a:t>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7424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en-US" dirty="0" smtClean="0"/>
              <a:t>Page </a:t>
            </a:r>
            <a:fld id="{46E89C0B-3230-4591-8AF8-D29745FA2A8B}" type="slidenum">
              <a:rPr lang="en-US" smtClean="0"/>
              <a:pPr algn="r"/>
              <a:t>6</a:t>
            </a:fld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5908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Managing Full Enrollment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05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13873"/>
              </p:ext>
            </p:extLst>
          </p:nvPr>
        </p:nvGraphicFramePr>
        <p:xfrm>
          <a:off x="228600" y="228600"/>
          <a:ext cx="8668956" cy="6293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645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Managing Full Enrollment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534400" cy="4343400"/>
          </a:xfrm>
        </p:spPr>
        <p:txBody>
          <a:bodyPr/>
          <a:lstStyle/>
          <a:p>
            <a:r>
              <a:rPr lang="en-US" dirty="0" smtClean="0"/>
              <a:t>Ensure enrollment every day, all day, in every classroom</a:t>
            </a:r>
          </a:p>
          <a:p>
            <a:pPr lvl="1"/>
            <a:r>
              <a:rPr lang="en-US" dirty="0" smtClean="0"/>
              <a:t>Monitor enrollment relative to budgets</a:t>
            </a:r>
          </a:p>
          <a:p>
            <a:pPr lvl="1"/>
            <a:r>
              <a:rPr lang="en-US" dirty="0" smtClean="0"/>
              <a:t>Centralize enrollment management (application process, subsidy eligibility, child information, center policies, etc.)</a:t>
            </a:r>
          </a:p>
          <a:p>
            <a:pPr lvl="1"/>
            <a:r>
              <a:rPr lang="en-US" dirty="0" smtClean="0"/>
              <a:t>Maximize automation for information management and tracking targets</a:t>
            </a:r>
          </a:p>
          <a:p>
            <a:pPr lvl="1"/>
            <a:r>
              <a:rPr lang="en-US" dirty="0" smtClean="0"/>
              <a:t>Market </a:t>
            </a:r>
            <a:r>
              <a:rPr lang="en-US" dirty="0"/>
              <a:t>actively and Maintain wait </a:t>
            </a:r>
            <a:r>
              <a:rPr lang="en-US" dirty="0" smtClean="0"/>
              <a:t>lists</a:t>
            </a:r>
          </a:p>
          <a:p>
            <a:pPr lvl="1"/>
            <a:r>
              <a:rPr lang="en-US" dirty="0" smtClean="0"/>
              <a:t>Coordinate with Alliance partners, e.g. share wait lists, refer families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 smtClean="0"/>
              <a:t>Page </a:t>
            </a:r>
            <a:fld id="{46E89C0B-3230-4591-8AF8-D29745FA2A8B}" type="slidenum">
              <a:rPr lang="en-US" smtClean="0"/>
              <a:pPr algn="r"/>
              <a:t>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2816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Staffing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Early Connections </a:t>
            </a:r>
            <a:r>
              <a:rPr lang="en-US" sz="1900" dirty="0" smtClean="0"/>
              <a:t>(2-person Enrollment Department for 6 sites)</a:t>
            </a:r>
          </a:p>
          <a:p>
            <a:pPr lvl="1"/>
            <a:r>
              <a:rPr lang="en-US" dirty="0" smtClean="0"/>
              <a:t>Intake: determine </a:t>
            </a:r>
            <a:r>
              <a:rPr lang="en-US" dirty="0" smtClean="0"/>
              <a:t>eligibility and complete paperwork for subsidy, PreK, etc.</a:t>
            </a:r>
          </a:p>
          <a:p>
            <a:pPr lvl="1"/>
            <a:r>
              <a:rPr lang="en-US" dirty="0" smtClean="0"/>
              <a:t>Review Alliance-wide </a:t>
            </a:r>
            <a:r>
              <a:rPr lang="en-US" dirty="0" smtClean="0"/>
              <a:t>procedures and </a:t>
            </a:r>
            <a:r>
              <a:rPr lang="en-US" dirty="0" smtClean="0"/>
              <a:t>policies</a:t>
            </a:r>
            <a:endParaRPr lang="en-US" dirty="0" smtClean="0"/>
          </a:p>
          <a:p>
            <a:pPr lvl="1"/>
            <a:r>
              <a:rPr lang="en-US" dirty="0" smtClean="0"/>
              <a:t>Maintain up-to-date vacancy and enrollment data for each site</a:t>
            </a:r>
          </a:p>
          <a:p>
            <a:r>
              <a:rPr lang="en-US" dirty="0" smtClean="0"/>
              <a:t>Kidango </a:t>
            </a:r>
            <a:r>
              <a:rPr lang="en-US" sz="1900" dirty="0" smtClean="0"/>
              <a:t>(52-site organization)</a:t>
            </a:r>
          </a:p>
          <a:p>
            <a:pPr lvl="1"/>
            <a:r>
              <a:rPr lang="en-US" dirty="0" smtClean="0"/>
              <a:t>Online enrollment on website</a:t>
            </a:r>
          </a:p>
          <a:p>
            <a:pPr lvl="1"/>
            <a:r>
              <a:rPr lang="en-US" dirty="0" smtClean="0"/>
              <a:t>Central office collects </a:t>
            </a:r>
            <a:r>
              <a:rPr lang="en-US" dirty="0"/>
              <a:t>and audits </a:t>
            </a:r>
            <a:r>
              <a:rPr lang="en-US" dirty="0" smtClean="0"/>
              <a:t>enrollment </a:t>
            </a:r>
            <a:r>
              <a:rPr lang="en-US" dirty="0"/>
              <a:t>documents, </a:t>
            </a:r>
            <a:r>
              <a:rPr lang="en-US" dirty="0" smtClean="0"/>
              <a:t>and monitors classroom enrollment levels and expected changes, resulting </a:t>
            </a:r>
            <a:r>
              <a:rPr lang="en-US" dirty="0"/>
              <a:t>in no lapse between a child leaving and a new child filling that slot. </a:t>
            </a:r>
            <a:endParaRPr lang="en-US" dirty="0" smtClean="0"/>
          </a:p>
          <a:p>
            <a:r>
              <a:rPr lang="en-US" dirty="0" smtClean="0"/>
              <a:t>Infant-Toddler FDC </a:t>
            </a:r>
            <a:r>
              <a:rPr lang="en-US" sz="1900" dirty="0" smtClean="0"/>
              <a:t>(100+ FCC homes)</a:t>
            </a:r>
          </a:p>
          <a:p>
            <a:pPr lvl="1"/>
            <a:r>
              <a:rPr lang="en-US" dirty="0" smtClean="0"/>
              <a:t>Central office recruits families</a:t>
            </a:r>
          </a:p>
          <a:p>
            <a:pPr lvl="1"/>
            <a:r>
              <a:rPr lang="en-US" dirty="0" smtClean="0"/>
              <a:t>Online  </a:t>
            </a:r>
            <a:r>
              <a:rPr lang="en-US" dirty="0"/>
              <a:t>enrollment on </a:t>
            </a:r>
            <a:r>
              <a:rPr lang="en-US" dirty="0" smtClean="0"/>
              <a:t>website</a:t>
            </a:r>
          </a:p>
          <a:p>
            <a:r>
              <a:rPr lang="en-US" dirty="0" smtClean="0"/>
              <a:t>CCCRC </a:t>
            </a:r>
            <a:r>
              <a:rPr lang="en-US" dirty="0"/>
              <a:t>(Loraine, Ohio) Shared Solutions </a:t>
            </a:r>
            <a:r>
              <a:rPr lang="en-US" dirty="0" smtClean="0"/>
              <a:t>Alliance</a:t>
            </a:r>
          </a:p>
          <a:p>
            <a:pPr lvl="1"/>
            <a:r>
              <a:rPr lang="en-US" dirty="0"/>
              <a:t>Enrollment </a:t>
            </a:r>
            <a:r>
              <a:rPr lang="en-US" dirty="0" smtClean="0"/>
              <a:t>Management &amp; Marketing Support for members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 smtClean="0"/>
              <a:t>Page </a:t>
            </a:r>
            <a:fld id="{46E89C0B-3230-4591-8AF8-D29745FA2A8B}" type="slidenum">
              <a:rPr lang="en-US" smtClean="0"/>
              <a:pPr algn="r"/>
              <a:t>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26727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ohn's Favorite">
  <a:themeElements>
    <a:clrScheme name="1_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1_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larity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John's Favorite">
  <a:themeElements>
    <a:clrScheme name="1_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1_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Analysis of Delinqency and Loss - 9-20</Template>
  <TotalTime>16287</TotalTime>
  <Words>2339</Words>
  <Application>Microsoft Macintosh PowerPoint</Application>
  <PresentationFormat>On-screen Show (4:3)</PresentationFormat>
  <Paragraphs>310</Paragraphs>
  <Slides>38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Clarity</vt:lpstr>
      <vt:lpstr>John's Favorite</vt:lpstr>
      <vt:lpstr>1_Clarity</vt:lpstr>
      <vt:lpstr>1_John's Favorite</vt:lpstr>
      <vt:lpstr>Chart</vt:lpstr>
      <vt:lpstr>Worksheet</vt:lpstr>
      <vt:lpstr>Early Childhood Education Finance: Making Ends Meet in a Recession Economy</vt:lpstr>
      <vt:lpstr> ECE is Market-Based: Most Revenue is Tuition &amp; Fees  </vt:lpstr>
      <vt:lpstr>The Iron Triangle: Managing Revenues and Costs</vt:lpstr>
      <vt:lpstr>PowerPoint Presentation</vt:lpstr>
      <vt:lpstr>Why is Financial Management Important?</vt:lpstr>
      <vt:lpstr>Managing Full Enrollment </vt:lpstr>
      <vt:lpstr>PowerPoint Presentation</vt:lpstr>
      <vt:lpstr>Managing Full Enrollment</vt:lpstr>
      <vt:lpstr>Enrollment Staffing Examples</vt:lpstr>
      <vt:lpstr>Managing Full Enrollment: Tools</vt:lpstr>
      <vt:lpstr>Policy Strategies for Full Enrollment</vt:lpstr>
      <vt:lpstr>Full Fee Collection </vt:lpstr>
      <vt:lpstr>Managing Full Fee Collection </vt:lpstr>
      <vt:lpstr>Fee Collection Staffing Examples</vt:lpstr>
      <vt:lpstr>Policy Strategies for Full Fee Collection</vt:lpstr>
      <vt:lpstr>The Consequences of High Co-Payments: One State Example</vt:lpstr>
      <vt:lpstr>Revenues Cover Costs </vt:lpstr>
      <vt:lpstr>Revenues Must Cover Costs</vt:lpstr>
      <vt:lpstr>Example from Cost Modeling Center:  106 children, infants, toddlers &amp; preschoolers</vt:lpstr>
      <vt:lpstr>Policy Options: The Cost-Quality Gap </vt:lpstr>
      <vt:lpstr>How Cost Modeling Can be Used</vt:lpstr>
      <vt:lpstr>PowerPoint Presentation</vt:lpstr>
      <vt:lpstr>PowerPoint Presentation</vt:lpstr>
      <vt:lpstr>PowerPoint Presentation</vt:lpstr>
      <vt:lpstr>PowerPoint Presentation</vt:lpstr>
      <vt:lpstr>Alliance Examples: Ensuring Revenues Cover Costs</vt:lpstr>
      <vt:lpstr>The Many Roles of an ECE Center Director</vt:lpstr>
      <vt:lpstr>Role of Shared Services</vt:lpstr>
      <vt:lpstr>What is Shared Services in ECE?</vt:lpstr>
      <vt:lpstr>A Range of Services &amp; Entry Points</vt:lpstr>
      <vt:lpstr>Shared Services: Scale at Many Levels</vt:lpstr>
      <vt:lpstr>PowerPoint Presentation</vt:lpstr>
      <vt:lpstr>PowerPoint Presentation</vt:lpstr>
      <vt:lpstr>Shared Services Resources</vt:lpstr>
      <vt:lpstr>Extra Slides – in Case I Need Them</vt:lpstr>
      <vt:lpstr>Quantity AND Quality some thoughts on policy options</vt:lpstr>
      <vt:lpstr>Shared Services and Pedagogical Leadership</vt:lpstr>
      <vt:lpstr>Shared Services: an Opportunity to Re-think Roles and Responsibilities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Weiser</dc:creator>
  <cp:lastModifiedBy>Mary Louise Stoney</cp:lastModifiedBy>
  <cp:revision>205</cp:revision>
  <cp:lastPrinted>2012-07-23T14:26:20Z</cp:lastPrinted>
  <dcterms:created xsi:type="dcterms:W3CDTF">2012-10-03T18:02:14Z</dcterms:created>
  <dcterms:modified xsi:type="dcterms:W3CDTF">2013-04-21T15:55:57Z</dcterms:modified>
</cp:coreProperties>
</file>